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8"/>
  </p:notesMasterIdLst>
  <p:handoutMasterIdLst>
    <p:handoutMasterId r:id="rId39"/>
  </p:handoutMasterIdLst>
  <p:sldIdLst>
    <p:sldId id="256" r:id="rId5"/>
    <p:sldId id="310" r:id="rId6"/>
    <p:sldId id="311" r:id="rId7"/>
    <p:sldId id="312" r:id="rId8"/>
    <p:sldId id="322" r:id="rId9"/>
    <p:sldId id="319" r:id="rId10"/>
    <p:sldId id="323" r:id="rId11"/>
    <p:sldId id="321" r:id="rId12"/>
    <p:sldId id="289" r:id="rId13"/>
    <p:sldId id="324" r:id="rId14"/>
    <p:sldId id="313" r:id="rId15"/>
    <p:sldId id="314" r:id="rId16"/>
    <p:sldId id="325" r:id="rId17"/>
    <p:sldId id="326" r:id="rId18"/>
    <p:sldId id="346" r:id="rId19"/>
    <p:sldId id="327" r:id="rId20"/>
    <p:sldId id="347" r:id="rId21"/>
    <p:sldId id="328" r:id="rId22"/>
    <p:sldId id="329" r:id="rId23"/>
    <p:sldId id="330" r:id="rId24"/>
    <p:sldId id="331" r:id="rId25"/>
    <p:sldId id="333" r:id="rId26"/>
    <p:sldId id="332" r:id="rId27"/>
    <p:sldId id="345" r:id="rId28"/>
    <p:sldId id="336" r:id="rId29"/>
    <p:sldId id="337" r:id="rId30"/>
    <p:sldId id="338" r:id="rId31"/>
    <p:sldId id="339" r:id="rId32"/>
    <p:sldId id="335" r:id="rId33"/>
    <p:sldId id="342" r:id="rId34"/>
    <p:sldId id="341" r:id="rId35"/>
    <p:sldId id="343" r:id="rId36"/>
    <p:sldId id="34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FBFA9A-36B0-4B48-822F-1FEA7C71135F}">
          <p14:sldIdLst>
            <p14:sldId id="256"/>
            <p14:sldId id="310"/>
            <p14:sldId id="311"/>
            <p14:sldId id="312"/>
            <p14:sldId id="322"/>
            <p14:sldId id="319"/>
            <p14:sldId id="323"/>
            <p14:sldId id="321"/>
            <p14:sldId id="289"/>
            <p14:sldId id="324"/>
            <p14:sldId id="313"/>
            <p14:sldId id="314"/>
            <p14:sldId id="325"/>
            <p14:sldId id="326"/>
            <p14:sldId id="346"/>
            <p14:sldId id="327"/>
            <p14:sldId id="347"/>
            <p14:sldId id="328"/>
            <p14:sldId id="329"/>
            <p14:sldId id="330"/>
            <p14:sldId id="331"/>
            <p14:sldId id="333"/>
            <p14:sldId id="332"/>
            <p14:sldId id="345"/>
            <p14:sldId id="336"/>
            <p14:sldId id="337"/>
            <p14:sldId id="338"/>
            <p14:sldId id="339"/>
            <p14:sldId id="335"/>
            <p14:sldId id="342"/>
            <p14:sldId id="341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 autoAdjust="0"/>
    <p:restoredTop sz="84181" autoAdjust="0"/>
  </p:normalViewPr>
  <p:slideViewPr>
    <p:cSldViewPr snapToGrid="0">
      <p:cViewPr varScale="1">
        <p:scale>
          <a:sx n="147" d="100"/>
          <a:sy n="147" d="100"/>
        </p:scale>
        <p:origin x="1400" y="488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5224" y="29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18A03-674C-4F58-9E2B-B3F61168C1CB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452C3-E93C-4B39-917C-9DCCD1880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noProof="0" dirty="0"/>
            <a:t>Accurate Knowledge</a:t>
          </a:r>
        </a:p>
      </dgm:t>
    </dgm:pt>
    <dgm:pt modelId="{68897326-D9C1-43E7-9246-9179694FA4FA}" type="parTrans" cxnId="{42EC12B2-92A9-45DD-AD25-592B70A241D8}">
      <dgm:prSet/>
      <dgm:spPr/>
      <dgm:t>
        <a:bodyPr/>
        <a:lstStyle/>
        <a:p>
          <a:endParaRPr lang="en-US"/>
        </a:p>
      </dgm:t>
    </dgm:pt>
    <dgm:pt modelId="{C89EDA67-5311-46ED-BAD8-B1358CDDCF3B}" type="sibTrans" cxnId="{42EC12B2-92A9-45DD-AD25-592B70A241D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2125564-03C5-433B-A26D-6C226CD531A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noProof="0" dirty="0"/>
            <a:t>How much do we actually know about the possible options and probabilities? Do we know all side effects and feedback loops?</a:t>
          </a:r>
        </a:p>
      </dgm:t>
    </dgm:pt>
    <dgm:pt modelId="{BC11AFEA-146D-42AB-89E0-F37BBCCB9817}" type="parTrans" cxnId="{22582251-87E1-4D79-B63A-5C27F5240348}">
      <dgm:prSet/>
      <dgm:spPr/>
      <dgm:t>
        <a:bodyPr/>
        <a:lstStyle/>
        <a:p>
          <a:endParaRPr lang="en-US"/>
        </a:p>
      </dgm:t>
    </dgm:pt>
    <dgm:pt modelId="{6A75FF06-A528-4FC9-A007-D157D949635A}" type="sibTrans" cxnId="{22582251-87E1-4D79-B63A-5C27F5240348}">
      <dgm:prSet/>
      <dgm:spPr/>
      <dgm:t>
        <a:bodyPr/>
        <a:lstStyle/>
        <a:p>
          <a:endParaRPr lang="en-US"/>
        </a:p>
      </dgm:t>
    </dgm:pt>
    <dgm:pt modelId="{D2F4BF20-C5E4-4E42-AD8A-606AB3637C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noProof="0" dirty="0"/>
            <a:t>Cognitive Capacity</a:t>
          </a:r>
        </a:p>
      </dgm:t>
    </dgm:pt>
    <dgm:pt modelId="{B0DC6757-4E44-4B89-9911-FCEBA31D7081}" type="parTrans" cxnId="{609D56B7-7D7C-404B-8DA4-4DFB34BB7FB1}">
      <dgm:prSet/>
      <dgm:spPr/>
      <dgm:t>
        <a:bodyPr/>
        <a:lstStyle/>
        <a:p>
          <a:endParaRPr lang="en-US"/>
        </a:p>
      </dgm:t>
    </dgm:pt>
    <dgm:pt modelId="{31131614-B202-4E13-9074-7C010EFA4AA5}" type="sibTrans" cxnId="{609D56B7-7D7C-404B-8DA4-4DFB34BB7FB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6C7FB4B-CB0C-47F3-A8CE-2036669F7EB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noProof="0" dirty="0"/>
            <a:t>Even if the knowledge exists, how many different options can we think about?</a:t>
          </a:r>
        </a:p>
      </dgm:t>
    </dgm:pt>
    <dgm:pt modelId="{4A6B3FA3-AB32-4CED-9F76-B454D979A7D4}" type="parTrans" cxnId="{FAA9EA9F-0056-4B43-8D90-9F7856098ABE}">
      <dgm:prSet/>
      <dgm:spPr/>
      <dgm:t>
        <a:bodyPr/>
        <a:lstStyle/>
        <a:p>
          <a:endParaRPr lang="en-US"/>
        </a:p>
      </dgm:t>
    </dgm:pt>
    <dgm:pt modelId="{B7D13FAF-E493-4E4E-9266-67A4B8813DAB}" type="sibTrans" cxnId="{FAA9EA9F-0056-4B43-8D90-9F7856098ABE}">
      <dgm:prSet/>
      <dgm:spPr/>
      <dgm:t>
        <a:bodyPr/>
        <a:lstStyle/>
        <a:p>
          <a:endParaRPr lang="en-US"/>
        </a:p>
      </dgm:t>
    </dgm:pt>
    <dgm:pt modelId="{4DD019EF-7EDA-45BE-8783-D36BF940C63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noProof="0" dirty="0"/>
            <a:t>Requisite Variety</a:t>
          </a:r>
        </a:p>
      </dgm:t>
    </dgm:pt>
    <dgm:pt modelId="{22C2CB2D-B2CC-47D2-B6A1-B5F50D277E1E}" type="parTrans" cxnId="{B9B97828-A305-43A1-9217-C4F978B4EC93}">
      <dgm:prSet/>
      <dgm:spPr/>
      <dgm:t>
        <a:bodyPr/>
        <a:lstStyle/>
        <a:p>
          <a:endParaRPr lang="en-US"/>
        </a:p>
      </dgm:t>
    </dgm:pt>
    <dgm:pt modelId="{D1115610-A2CF-4E30-856D-56F090733D37}" type="sibTrans" cxnId="{B9B97828-A305-43A1-9217-C4F978B4EC93}">
      <dgm:prSet/>
      <dgm:spPr/>
      <dgm:t>
        <a:bodyPr/>
        <a:lstStyle/>
        <a:p>
          <a:endParaRPr lang="en-US"/>
        </a:p>
      </dgm:t>
    </dgm:pt>
    <dgm:pt modelId="{E7C6A1F1-A732-46EB-AE90-BE877802B49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noProof="0" dirty="0"/>
            <a:t>Is the system’s representational capacity adequate to its environment’s complexity?</a:t>
          </a:r>
        </a:p>
      </dgm:t>
    </dgm:pt>
    <dgm:pt modelId="{120E836F-3F16-4D74-B41E-D403F4598B7F}" type="parTrans" cxnId="{9D665E79-08A1-4A62-B21E-E75D553301E0}">
      <dgm:prSet/>
      <dgm:spPr/>
      <dgm:t>
        <a:bodyPr/>
        <a:lstStyle/>
        <a:p>
          <a:endParaRPr lang="en-US"/>
        </a:p>
      </dgm:t>
    </dgm:pt>
    <dgm:pt modelId="{CFEA368A-05F2-4BF3-A349-AD1EB0FD0E5A}" type="sibTrans" cxnId="{9D665E79-08A1-4A62-B21E-E75D553301E0}">
      <dgm:prSet/>
      <dgm:spPr/>
      <dgm:t>
        <a:bodyPr/>
        <a:lstStyle/>
        <a:p>
          <a:endParaRPr lang="en-US"/>
        </a:p>
      </dgm:t>
    </dgm:pt>
    <dgm:pt modelId="{DACCEC1E-7912-0147-B676-18543C6AFE23}" type="pres">
      <dgm:prSet presAssocID="{55C18A03-674C-4F58-9E2B-B3F61168C1CB}" presName="Name0" presStyleCnt="0">
        <dgm:presLayoutVars>
          <dgm:dir/>
          <dgm:resizeHandles val="exact"/>
        </dgm:presLayoutVars>
      </dgm:prSet>
      <dgm:spPr/>
    </dgm:pt>
    <dgm:pt modelId="{54C530C2-C454-EA41-A73A-376149BAD753}" type="pres">
      <dgm:prSet presAssocID="{CE7452C3-E93C-4B39-917C-9DCCD188034C}" presName="compNode" presStyleCnt="0"/>
      <dgm:spPr/>
    </dgm:pt>
    <dgm:pt modelId="{530C7C0A-13E2-6F45-A3EC-489EA6836EEB}" type="pres">
      <dgm:prSet presAssocID="{CE7452C3-E93C-4B39-917C-9DCCD188034C}" presName="pictRect" presStyleLbl="revTx" presStyleIdx="0" presStyleCnt="6">
        <dgm:presLayoutVars>
          <dgm:chMax val="0"/>
          <dgm:bulletEnabled/>
        </dgm:presLayoutVars>
      </dgm:prSet>
      <dgm:spPr/>
    </dgm:pt>
    <dgm:pt modelId="{E6C0E678-8AF0-2D49-BC9D-52FE0485A4DE}" type="pres">
      <dgm:prSet presAssocID="{CE7452C3-E93C-4B39-917C-9DCCD188034C}" presName="textRect" presStyleLbl="revTx" presStyleIdx="1" presStyleCnt="6">
        <dgm:presLayoutVars>
          <dgm:bulletEnabled/>
        </dgm:presLayoutVars>
      </dgm:prSet>
      <dgm:spPr/>
    </dgm:pt>
    <dgm:pt modelId="{7CB7D5E2-9121-2646-8782-32909946D58B}" type="pres">
      <dgm:prSet presAssocID="{C89EDA67-5311-46ED-BAD8-B1358CDDCF3B}" presName="sibTrans" presStyleLbl="sibTrans2D1" presStyleIdx="0" presStyleCnt="0"/>
      <dgm:spPr/>
    </dgm:pt>
    <dgm:pt modelId="{1D0767B6-7DD9-194A-AD81-33EFCA1C9F2D}" type="pres">
      <dgm:prSet presAssocID="{D2F4BF20-C5E4-4E42-AD8A-606AB3637CDE}" presName="compNode" presStyleCnt="0"/>
      <dgm:spPr/>
    </dgm:pt>
    <dgm:pt modelId="{FE95F679-BF01-CE41-B211-A11B38A5D3C9}" type="pres">
      <dgm:prSet presAssocID="{D2F4BF20-C5E4-4E42-AD8A-606AB3637CDE}" presName="pictRect" presStyleLbl="revTx" presStyleIdx="2" presStyleCnt="6">
        <dgm:presLayoutVars>
          <dgm:chMax val="0"/>
          <dgm:bulletEnabled/>
        </dgm:presLayoutVars>
      </dgm:prSet>
      <dgm:spPr/>
    </dgm:pt>
    <dgm:pt modelId="{6E37CE1F-0FB6-9044-B490-1E249202DA00}" type="pres">
      <dgm:prSet presAssocID="{D2F4BF20-C5E4-4E42-AD8A-606AB3637CDE}" presName="textRect" presStyleLbl="revTx" presStyleIdx="3" presStyleCnt="6">
        <dgm:presLayoutVars>
          <dgm:bulletEnabled/>
        </dgm:presLayoutVars>
      </dgm:prSet>
      <dgm:spPr/>
    </dgm:pt>
    <dgm:pt modelId="{EBF71488-C8F9-7E49-B47A-7588A7B4FF94}" type="pres">
      <dgm:prSet presAssocID="{31131614-B202-4E13-9074-7C010EFA4AA5}" presName="sibTrans" presStyleLbl="sibTrans2D1" presStyleIdx="0" presStyleCnt="0"/>
      <dgm:spPr/>
    </dgm:pt>
    <dgm:pt modelId="{90D8EE96-0A4A-7244-BBC7-FFB33BF1CCE9}" type="pres">
      <dgm:prSet presAssocID="{4DD019EF-7EDA-45BE-8783-D36BF940C63F}" presName="compNode" presStyleCnt="0"/>
      <dgm:spPr/>
    </dgm:pt>
    <dgm:pt modelId="{F0022D16-D9DE-1E46-BB40-7E56425E6E39}" type="pres">
      <dgm:prSet presAssocID="{4DD019EF-7EDA-45BE-8783-D36BF940C63F}" presName="pictRect" presStyleLbl="revTx" presStyleIdx="4" presStyleCnt="6">
        <dgm:presLayoutVars>
          <dgm:chMax val="0"/>
          <dgm:bulletEnabled/>
        </dgm:presLayoutVars>
      </dgm:prSet>
      <dgm:spPr/>
    </dgm:pt>
    <dgm:pt modelId="{9B13A75C-E473-9B4B-AA0E-087A7B3C9957}" type="pres">
      <dgm:prSet presAssocID="{4DD019EF-7EDA-45BE-8783-D36BF940C63F}" presName="textRect" presStyleLbl="revTx" presStyleIdx="5" presStyleCnt="6">
        <dgm:presLayoutVars>
          <dgm:bulletEnabled/>
        </dgm:presLayoutVars>
      </dgm:prSet>
      <dgm:spPr/>
    </dgm:pt>
  </dgm:ptLst>
  <dgm:cxnLst>
    <dgm:cxn modelId="{B9B97828-A305-43A1-9217-C4F978B4EC93}" srcId="{55C18A03-674C-4F58-9E2B-B3F61168C1CB}" destId="{4DD019EF-7EDA-45BE-8783-D36BF940C63F}" srcOrd="2" destOrd="0" parTransId="{22C2CB2D-B2CC-47D2-B6A1-B5F50D277E1E}" sibTransId="{D1115610-A2CF-4E30-856D-56F090733D37}"/>
    <dgm:cxn modelId="{22582251-87E1-4D79-B63A-5C27F5240348}" srcId="{CE7452C3-E93C-4B39-917C-9DCCD188034C}" destId="{22125564-03C5-433B-A26D-6C226CD531A6}" srcOrd="0" destOrd="0" parTransId="{BC11AFEA-146D-42AB-89E0-F37BBCCB9817}" sibTransId="{6A75FF06-A528-4FC9-A007-D157D949635A}"/>
    <dgm:cxn modelId="{5B54E96F-B7C3-684C-8F7E-01E716A3A949}" type="presOf" srcId="{22125564-03C5-433B-A26D-6C226CD531A6}" destId="{E6C0E678-8AF0-2D49-BC9D-52FE0485A4DE}" srcOrd="0" destOrd="0" presId="urn:microsoft.com/office/officeart/2024/3/layout/hArchList1"/>
    <dgm:cxn modelId="{9D665E79-08A1-4A62-B21E-E75D553301E0}" srcId="{4DD019EF-7EDA-45BE-8783-D36BF940C63F}" destId="{E7C6A1F1-A732-46EB-AE90-BE877802B493}" srcOrd="0" destOrd="0" parTransId="{120E836F-3F16-4D74-B41E-D403F4598B7F}" sibTransId="{CFEA368A-05F2-4BF3-A349-AD1EB0FD0E5A}"/>
    <dgm:cxn modelId="{02CAC87E-0701-1247-BDF0-B4F5CDA16490}" type="presOf" srcId="{D2F4BF20-C5E4-4E42-AD8A-606AB3637CDE}" destId="{FE95F679-BF01-CE41-B211-A11B38A5D3C9}" srcOrd="0" destOrd="0" presId="urn:microsoft.com/office/officeart/2024/3/layout/hArchList1"/>
    <dgm:cxn modelId="{82856E81-33B9-8C48-8128-C4082074C21F}" type="presOf" srcId="{E7C6A1F1-A732-46EB-AE90-BE877802B493}" destId="{9B13A75C-E473-9B4B-AA0E-087A7B3C9957}" srcOrd="0" destOrd="0" presId="urn:microsoft.com/office/officeart/2024/3/layout/hArchList1"/>
    <dgm:cxn modelId="{32151F9C-1F33-DC46-B0DA-57D5471821C4}" type="presOf" srcId="{CE7452C3-E93C-4B39-917C-9DCCD188034C}" destId="{530C7C0A-13E2-6F45-A3EC-489EA6836EEB}" srcOrd="0" destOrd="0" presId="urn:microsoft.com/office/officeart/2024/3/layout/hArchList1"/>
    <dgm:cxn modelId="{FAA9EA9F-0056-4B43-8D90-9F7856098ABE}" srcId="{D2F4BF20-C5E4-4E42-AD8A-606AB3637CDE}" destId="{F6C7FB4B-CB0C-47F3-A8CE-2036669F7EBA}" srcOrd="0" destOrd="0" parTransId="{4A6B3FA3-AB32-4CED-9F76-B454D979A7D4}" sibTransId="{B7D13FAF-E493-4E4E-9266-67A4B8813DAB}"/>
    <dgm:cxn modelId="{E7603AA0-9120-D649-B243-CE04D4EE5C4B}" type="presOf" srcId="{F6C7FB4B-CB0C-47F3-A8CE-2036669F7EBA}" destId="{6E37CE1F-0FB6-9044-B490-1E249202DA00}" srcOrd="0" destOrd="0" presId="urn:microsoft.com/office/officeart/2024/3/layout/hArchList1"/>
    <dgm:cxn modelId="{42EC12B2-92A9-45DD-AD25-592B70A241D8}" srcId="{55C18A03-674C-4F58-9E2B-B3F61168C1CB}" destId="{CE7452C3-E93C-4B39-917C-9DCCD188034C}" srcOrd="0" destOrd="0" parTransId="{68897326-D9C1-43E7-9246-9179694FA4FA}" sibTransId="{C89EDA67-5311-46ED-BAD8-B1358CDDCF3B}"/>
    <dgm:cxn modelId="{391DEFB3-6160-3347-B5D4-CB98EC6B4230}" type="presOf" srcId="{4DD019EF-7EDA-45BE-8783-D36BF940C63F}" destId="{F0022D16-D9DE-1E46-BB40-7E56425E6E39}" srcOrd="0" destOrd="0" presId="urn:microsoft.com/office/officeart/2024/3/layout/hArchList1"/>
    <dgm:cxn modelId="{609D56B7-7D7C-404B-8DA4-4DFB34BB7FB1}" srcId="{55C18A03-674C-4F58-9E2B-B3F61168C1CB}" destId="{D2F4BF20-C5E4-4E42-AD8A-606AB3637CDE}" srcOrd="1" destOrd="0" parTransId="{B0DC6757-4E44-4B89-9911-FCEBA31D7081}" sibTransId="{31131614-B202-4E13-9074-7C010EFA4AA5}"/>
    <dgm:cxn modelId="{78687CBA-0693-DF4F-98F0-4EDC94827DE6}" type="presOf" srcId="{C89EDA67-5311-46ED-BAD8-B1358CDDCF3B}" destId="{7CB7D5E2-9121-2646-8782-32909946D58B}" srcOrd="0" destOrd="0" presId="urn:microsoft.com/office/officeart/2024/3/layout/hArchList1"/>
    <dgm:cxn modelId="{7147E4C7-27EA-2046-82DD-2C02414E38B4}" type="presOf" srcId="{31131614-B202-4E13-9074-7C010EFA4AA5}" destId="{EBF71488-C8F9-7E49-B47A-7588A7B4FF94}" srcOrd="0" destOrd="0" presId="urn:microsoft.com/office/officeart/2024/3/layout/hArchList1"/>
    <dgm:cxn modelId="{D8EE40F7-FF22-0B42-8B5F-400555ABE7F1}" type="presOf" srcId="{55C18A03-674C-4F58-9E2B-B3F61168C1CB}" destId="{DACCEC1E-7912-0147-B676-18543C6AFE23}" srcOrd="0" destOrd="0" presId="urn:microsoft.com/office/officeart/2024/3/layout/hArchList1"/>
    <dgm:cxn modelId="{88BBD45C-1E5E-5944-8E62-DD43C94DAF3E}" type="presParOf" srcId="{DACCEC1E-7912-0147-B676-18543C6AFE23}" destId="{54C530C2-C454-EA41-A73A-376149BAD753}" srcOrd="0" destOrd="0" presId="urn:microsoft.com/office/officeart/2024/3/layout/hArchList1"/>
    <dgm:cxn modelId="{3EC9C809-0453-6E49-9444-DB1620A39125}" type="presParOf" srcId="{54C530C2-C454-EA41-A73A-376149BAD753}" destId="{530C7C0A-13E2-6F45-A3EC-489EA6836EEB}" srcOrd="0" destOrd="0" presId="urn:microsoft.com/office/officeart/2024/3/layout/hArchList1"/>
    <dgm:cxn modelId="{E29FB35D-3A1E-3F4A-84D1-2B08EB0E24E2}" type="presParOf" srcId="{54C530C2-C454-EA41-A73A-376149BAD753}" destId="{E6C0E678-8AF0-2D49-BC9D-52FE0485A4DE}" srcOrd="1" destOrd="0" presId="urn:microsoft.com/office/officeart/2024/3/layout/hArchList1"/>
    <dgm:cxn modelId="{4DE43518-9ACD-A243-B061-0BC12865061F}" type="presParOf" srcId="{DACCEC1E-7912-0147-B676-18543C6AFE23}" destId="{7CB7D5E2-9121-2646-8782-32909946D58B}" srcOrd="1" destOrd="0" presId="urn:microsoft.com/office/officeart/2024/3/layout/hArchList1"/>
    <dgm:cxn modelId="{A20C4021-41EC-D74C-809A-A896B17B82A3}" type="presParOf" srcId="{DACCEC1E-7912-0147-B676-18543C6AFE23}" destId="{1D0767B6-7DD9-194A-AD81-33EFCA1C9F2D}" srcOrd="2" destOrd="0" presId="urn:microsoft.com/office/officeart/2024/3/layout/hArchList1"/>
    <dgm:cxn modelId="{BD121A45-5405-BE4C-9062-6B50503EDC29}" type="presParOf" srcId="{1D0767B6-7DD9-194A-AD81-33EFCA1C9F2D}" destId="{FE95F679-BF01-CE41-B211-A11B38A5D3C9}" srcOrd="0" destOrd="0" presId="urn:microsoft.com/office/officeart/2024/3/layout/hArchList1"/>
    <dgm:cxn modelId="{D0CE7345-C015-B24E-A3E1-176478F74A4A}" type="presParOf" srcId="{1D0767B6-7DD9-194A-AD81-33EFCA1C9F2D}" destId="{6E37CE1F-0FB6-9044-B490-1E249202DA00}" srcOrd="1" destOrd="0" presId="urn:microsoft.com/office/officeart/2024/3/layout/hArchList1"/>
    <dgm:cxn modelId="{11A258C9-7809-F844-ADF0-EB6FECDE1451}" type="presParOf" srcId="{DACCEC1E-7912-0147-B676-18543C6AFE23}" destId="{EBF71488-C8F9-7E49-B47A-7588A7B4FF94}" srcOrd="3" destOrd="0" presId="urn:microsoft.com/office/officeart/2024/3/layout/hArchList1"/>
    <dgm:cxn modelId="{3B8780DC-2157-0A49-B5F9-FE73B3B308E0}" type="presParOf" srcId="{DACCEC1E-7912-0147-B676-18543C6AFE23}" destId="{90D8EE96-0A4A-7244-BBC7-FFB33BF1CCE9}" srcOrd="4" destOrd="0" presId="urn:microsoft.com/office/officeart/2024/3/layout/hArchList1"/>
    <dgm:cxn modelId="{56959887-4498-9445-BB8C-B5D223A069F3}" type="presParOf" srcId="{90D8EE96-0A4A-7244-BBC7-FFB33BF1CCE9}" destId="{F0022D16-D9DE-1E46-BB40-7E56425E6E39}" srcOrd="0" destOrd="0" presId="urn:microsoft.com/office/officeart/2024/3/layout/hArchList1"/>
    <dgm:cxn modelId="{E2E03080-FC99-F44E-BEAD-F972ACB3BACE}" type="presParOf" srcId="{90D8EE96-0A4A-7244-BBC7-FFB33BF1CCE9}" destId="{9B13A75C-E473-9B4B-AA0E-087A7B3C9957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18A03-674C-4F58-9E2B-B3F61168C1CB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7452C3-E93C-4B39-917C-9DCCD1880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noProof="0" dirty="0"/>
            <a:t>Objective alignment</a:t>
          </a:r>
        </a:p>
      </dgm:t>
    </dgm:pt>
    <dgm:pt modelId="{68897326-D9C1-43E7-9246-9179694FA4FA}" type="parTrans" cxnId="{42EC12B2-92A9-45DD-AD25-592B70A241D8}">
      <dgm:prSet/>
      <dgm:spPr/>
      <dgm:t>
        <a:bodyPr/>
        <a:lstStyle/>
        <a:p>
          <a:endParaRPr lang="en-US"/>
        </a:p>
      </dgm:t>
    </dgm:pt>
    <dgm:pt modelId="{C89EDA67-5311-46ED-BAD8-B1358CDDCF3B}" type="sibTrans" cxnId="{42EC12B2-92A9-45DD-AD25-592B70A241D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22125564-03C5-433B-A26D-6C226CD531A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noProof="0" dirty="0"/>
            <a:t>Is the decision process actually aligned with the stated objective criteria?</a:t>
          </a:r>
        </a:p>
      </dgm:t>
    </dgm:pt>
    <dgm:pt modelId="{BC11AFEA-146D-42AB-89E0-F37BBCCB9817}" type="parTrans" cxnId="{22582251-87E1-4D79-B63A-5C27F5240348}">
      <dgm:prSet/>
      <dgm:spPr/>
      <dgm:t>
        <a:bodyPr/>
        <a:lstStyle/>
        <a:p>
          <a:endParaRPr lang="en-US"/>
        </a:p>
      </dgm:t>
    </dgm:pt>
    <dgm:pt modelId="{6A75FF06-A528-4FC9-A007-D157D949635A}" type="sibTrans" cxnId="{22582251-87E1-4D79-B63A-5C27F5240348}">
      <dgm:prSet/>
      <dgm:spPr/>
      <dgm:t>
        <a:bodyPr/>
        <a:lstStyle/>
        <a:p>
          <a:endParaRPr lang="en-US"/>
        </a:p>
      </dgm:t>
    </dgm:pt>
    <dgm:pt modelId="{D2F4BF20-C5E4-4E42-AD8A-606AB3637C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noProof="0" dirty="0"/>
            <a:t>Stable causality regime</a:t>
          </a:r>
        </a:p>
      </dgm:t>
    </dgm:pt>
    <dgm:pt modelId="{B0DC6757-4E44-4B89-9911-FCEBA31D7081}" type="parTrans" cxnId="{609D56B7-7D7C-404B-8DA4-4DFB34BB7FB1}">
      <dgm:prSet/>
      <dgm:spPr/>
      <dgm:t>
        <a:bodyPr/>
        <a:lstStyle/>
        <a:p>
          <a:endParaRPr lang="en-US"/>
        </a:p>
      </dgm:t>
    </dgm:pt>
    <dgm:pt modelId="{31131614-B202-4E13-9074-7C010EFA4AA5}" type="sibTrans" cxnId="{609D56B7-7D7C-404B-8DA4-4DFB34BB7FB1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6C7FB4B-CB0C-47F3-A8CE-2036669F7EB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noProof="0" dirty="0"/>
            <a:t>Are consequences mostly knowable from the actions?</a:t>
          </a:r>
        </a:p>
        <a:p>
          <a:pPr>
            <a:lnSpc>
              <a:spcPct val="100000"/>
            </a:lnSpc>
          </a:pPr>
          <a:r>
            <a:rPr lang="en-CA" noProof="0" dirty="0"/>
            <a:t>Are we in a complex or chaotic causality regime? (cf. </a:t>
          </a:r>
          <a:r>
            <a:rPr lang="en-CA" noProof="0" dirty="0" err="1"/>
            <a:t>Cynefin</a:t>
          </a:r>
          <a:r>
            <a:rPr lang="en-CA" noProof="0" dirty="0"/>
            <a:t>)</a:t>
          </a:r>
        </a:p>
        <a:p>
          <a:pPr>
            <a:lnSpc>
              <a:spcPct val="100000"/>
            </a:lnSpc>
          </a:pPr>
          <a:r>
            <a:rPr lang="en-CA" noProof="0" dirty="0"/>
            <a:t>Are we in an unprecedented situation? (Learning)</a:t>
          </a:r>
        </a:p>
      </dgm:t>
    </dgm:pt>
    <dgm:pt modelId="{4A6B3FA3-AB32-4CED-9F76-B454D979A7D4}" type="parTrans" cxnId="{FAA9EA9F-0056-4B43-8D90-9F7856098ABE}">
      <dgm:prSet/>
      <dgm:spPr/>
      <dgm:t>
        <a:bodyPr/>
        <a:lstStyle/>
        <a:p>
          <a:endParaRPr lang="en-US"/>
        </a:p>
      </dgm:t>
    </dgm:pt>
    <dgm:pt modelId="{B7D13FAF-E493-4E4E-9266-67A4B8813DAB}" type="sibTrans" cxnId="{FAA9EA9F-0056-4B43-8D90-9F7856098ABE}">
      <dgm:prSet/>
      <dgm:spPr/>
      <dgm:t>
        <a:bodyPr/>
        <a:lstStyle/>
        <a:p>
          <a:endParaRPr lang="en-US"/>
        </a:p>
      </dgm:t>
    </dgm:pt>
    <dgm:pt modelId="{DACCEC1E-7912-0147-B676-18543C6AFE23}" type="pres">
      <dgm:prSet presAssocID="{55C18A03-674C-4F58-9E2B-B3F61168C1CB}" presName="Name0" presStyleCnt="0">
        <dgm:presLayoutVars>
          <dgm:dir/>
          <dgm:resizeHandles val="exact"/>
        </dgm:presLayoutVars>
      </dgm:prSet>
      <dgm:spPr/>
    </dgm:pt>
    <dgm:pt modelId="{54C530C2-C454-EA41-A73A-376149BAD753}" type="pres">
      <dgm:prSet presAssocID="{CE7452C3-E93C-4B39-917C-9DCCD188034C}" presName="compNode" presStyleCnt="0"/>
      <dgm:spPr/>
    </dgm:pt>
    <dgm:pt modelId="{530C7C0A-13E2-6F45-A3EC-489EA6836EEB}" type="pres">
      <dgm:prSet presAssocID="{CE7452C3-E93C-4B39-917C-9DCCD188034C}" presName="pictRect" presStyleLbl="revTx" presStyleIdx="0" presStyleCnt="4">
        <dgm:presLayoutVars>
          <dgm:chMax val="0"/>
          <dgm:bulletEnabled/>
        </dgm:presLayoutVars>
      </dgm:prSet>
      <dgm:spPr/>
    </dgm:pt>
    <dgm:pt modelId="{E6C0E678-8AF0-2D49-BC9D-52FE0485A4DE}" type="pres">
      <dgm:prSet presAssocID="{CE7452C3-E93C-4B39-917C-9DCCD188034C}" presName="textRect" presStyleLbl="revTx" presStyleIdx="1" presStyleCnt="4">
        <dgm:presLayoutVars>
          <dgm:bulletEnabled/>
        </dgm:presLayoutVars>
      </dgm:prSet>
      <dgm:spPr/>
    </dgm:pt>
    <dgm:pt modelId="{7CB7D5E2-9121-2646-8782-32909946D58B}" type="pres">
      <dgm:prSet presAssocID="{C89EDA67-5311-46ED-BAD8-B1358CDDCF3B}" presName="sibTrans" presStyleLbl="sibTrans2D1" presStyleIdx="0" presStyleCnt="0"/>
      <dgm:spPr/>
    </dgm:pt>
    <dgm:pt modelId="{1D0767B6-7DD9-194A-AD81-33EFCA1C9F2D}" type="pres">
      <dgm:prSet presAssocID="{D2F4BF20-C5E4-4E42-AD8A-606AB3637CDE}" presName="compNode" presStyleCnt="0"/>
      <dgm:spPr/>
    </dgm:pt>
    <dgm:pt modelId="{FE95F679-BF01-CE41-B211-A11B38A5D3C9}" type="pres">
      <dgm:prSet presAssocID="{D2F4BF20-C5E4-4E42-AD8A-606AB3637CDE}" presName="pictRect" presStyleLbl="revTx" presStyleIdx="2" presStyleCnt="4">
        <dgm:presLayoutVars>
          <dgm:chMax val="0"/>
          <dgm:bulletEnabled/>
        </dgm:presLayoutVars>
      </dgm:prSet>
      <dgm:spPr/>
    </dgm:pt>
    <dgm:pt modelId="{6E37CE1F-0FB6-9044-B490-1E249202DA00}" type="pres">
      <dgm:prSet presAssocID="{D2F4BF20-C5E4-4E42-AD8A-606AB3637CDE}" presName="textRect" presStyleLbl="revTx" presStyleIdx="3" presStyleCnt="4">
        <dgm:presLayoutVars>
          <dgm:bulletEnabled/>
        </dgm:presLayoutVars>
      </dgm:prSet>
      <dgm:spPr/>
    </dgm:pt>
  </dgm:ptLst>
  <dgm:cxnLst>
    <dgm:cxn modelId="{22582251-87E1-4D79-B63A-5C27F5240348}" srcId="{CE7452C3-E93C-4B39-917C-9DCCD188034C}" destId="{22125564-03C5-433B-A26D-6C226CD531A6}" srcOrd="0" destOrd="0" parTransId="{BC11AFEA-146D-42AB-89E0-F37BBCCB9817}" sibTransId="{6A75FF06-A528-4FC9-A007-D157D949635A}"/>
    <dgm:cxn modelId="{5B54E96F-B7C3-684C-8F7E-01E716A3A949}" type="presOf" srcId="{22125564-03C5-433B-A26D-6C226CD531A6}" destId="{E6C0E678-8AF0-2D49-BC9D-52FE0485A4DE}" srcOrd="0" destOrd="0" presId="urn:microsoft.com/office/officeart/2024/3/layout/hArchList1"/>
    <dgm:cxn modelId="{02CAC87E-0701-1247-BDF0-B4F5CDA16490}" type="presOf" srcId="{D2F4BF20-C5E4-4E42-AD8A-606AB3637CDE}" destId="{FE95F679-BF01-CE41-B211-A11B38A5D3C9}" srcOrd="0" destOrd="0" presId="urn:microsoft.com/office/officeart/2024/3/layout/hArchList1"/>
    <dgm:cxn modelId="{32151F9C-1F33-DC46-B0DA-57D5471821C4}" type="presOf" srcId="{CE7452C3-E93C-4B39-917C-9DCCD188034C}" destId="{530C7C0A-13E2-6F45-A3EC-489EA6836EEB}" srcOrd="0" destOrd="0" presId="urn:microsoft.com/office/officeart/2024/3/layout/hArchList1"/>
    <dgm:cxn modelId="{FAA9EA9F-0056-4B43-8D90-9F7856098ABE}" srcId="{D2F4BF20-C5E4-4E42-AD8A-606AB3637CDE}" destId="{F6C7FB4B-CB0C-47F3-A8CE-2036669F7EBA}" srcOrd="0" destOrd="0" parTransId="{4A6B3FA3-AB32-4CED-9F76-B454D979A7D4}" sibTransId="{B7D13FAF-E493-4E4E-9266-67A4B8813DAB}"/>
    <dgm:cxn modelId="{E7603AA0-9120-D649-B243-CE04D4EE5C4B}" type="presOf" srcId="{F6C7FB4B-CB0C-47F3-A8CE-2036669F7EBA}" destId="{6E37CE1F-0FB6-9044-B490-1E249202DA00}" srcOrd="0" destOrd="0" presId="urn:microsoft.com/office/officeart/2024/3/layout/hArchList1"/>
    <dgm:cxn modelId="{42EC12B2-92A9-45DD-AD25-592B70A241D8}" srcId="{55C18A03-674C-4F58-9E2B-B3F61168C1CB}" destId="{CE7452C3-E93C-4B39-917C-9DCCD188034C}" srcOrd="0" destOrd="0" parTransId="{68897326-D9C1-43E7-9246-9179694FA4FA}" sibTransId="{C89EDA67-5311-46ED-BAD8-B1358CDDCF3B}"/>
    <dgm:cxn modelId="{609D56B7-7D7C-404B-8DA4-4DFB34BB7FB1}" srcId="{55C18A03-674C-4F58-9E2B-B3F61168C1CB}" destId="{D2F4BF20-C5E4-4E42-AD8A-606AB3637CDE}" srcOrd="1" destOrd="0" parTransId="{B0DC6757-4E44-4B89-9911-FCEBA31D7081}" sibTransId="{31131614-B202-4E13-9074-7C010EFA4AA5}"/>
    <dgm:cxn modelId="{78687CBA-0693-DF4F-98F0-4EDC94827DE6}" type="presOf" srcId="{C89EDA67-5311-46ED-BAD8-B1358CDDCF3B}" destId="{7CB7D5E2-9121-2646-8782-32909946D58B}" srcOrd="0" destOrd="0" presId="urn:microsoft.com/office/officeart/2024/3/layout/hArchList1"/>
    <dgm:cxn modelId="{D8EE40F7-FF22-0B42-8B5F-400555ABE7F1}" type="presOf" srcId="{55C18A03-674C-4F58-9E2B-B3F61168C1CB}" destId="{DACCEC1E-7912-0147-B676-18543C6AFE23}" srcOrd="0" destOrd="0" presId="urn:microsoft.com/office/officeart/2024/3/layout/hArchList1"/>
    <dgm:cxn modelId="{88BBD45C-1E5E-5944-8E62-DD43C94DAF3E}" type="presParOf" srcId="{DACCEC1E-7912-0147-B676-18543C6AFE23}" destId="{54C530C2-C454-EA41-A73A-376149BAD753}" srcOrd="0" destOrd="0" presId="urn:microsoft.com/office/officeart/2024/3/layout/hArchList1"/>
    <dgm:cxn modelId="{3EC9C809-0453-6E49-9444-DB1620A39125}" type="presParOf" srcId="{54C530C2-C454-EA41-A73A-376149BAD753}" destId="{530C7C0A-13E2-6F45-A3EC-489EA6836EEB}" srcOrd="0" destOrd="0" presId="urn:microsoft.com/office/officeart/2024/3/layout/hArchList1"/>
    <dgm:cxn modelId="{E29FB35D-3A1E-3F4A-84D1-2B08EB0E24E2}" type="presParOf" srcId="{54C530C2-C454-EA41-A73A-376149BAD753}" destId="{E6C0E678-8AF0-2D49-BC9D-52FE0485A4DE}" srcOrd="1" destOrd="0" presId="urn:microsoft.com/office/officeart/2024/3/layout/hArchList1"/>
    <dgm:cxn modelId="{4DE43518-9ACD-A243-B061-0BC12865061F}" type="presParOf" srcId="{DACCEC1E-7912-0147-B676-18543C6AFE23}" destId="{7CB7D5E2-9121-2646-8782-32909946D58B}" srcOrd="1" destOrd="0" presId="urn:microsoft.com/office/officeart/2024/3/layout/hArchList1"/>
    <dgm:cxn modelId="{A20C4021-41EC-D74C-809A-A896B17B82A3}" type="presParOf" srcId="{DACCEC1E-7912-0147-B676-18543C6AFE23}" destId="{1D0767B6-7DD9-194A-AD81-33EFCA1C9F2D}" srcOrd="2" destOrd="0" presId="urn:microsoft.com/office/officeart/2024/3/layout/hArchList1"/>
    <dgm:cxn modelId="{BD121A45-5405-BE4C-9062-6B50503EDC29}" type="presParOf" srcId="{1D0767B6-7DD9-194A-AD81-33EFCA1C9F2D}" destId="{FE95F679-BF01-CE41-B211-A11B38A5D3C9}" srcOrd="0" destOrd="0" presId="urn:microsoft.com/office/officeart/2024/3/layout/hArchList1"/>
    <dgm:cxn modelId="{D0CE7345-C015-B24E-A3E1-176478F74A4A}" type="presParOf" srcId="{1D0767B6-7DD9-194A-AD81-33EFCA1C9F2D}" destId="{6E37CE1F-0FB6-9044-B490-1E249202DA00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7C0A-13E2-6F45-A3EC-489EA6836EEB}">
      <dsp:nvSpPr>
        <dsp:cNvPr id="0" name=""/>
        <dsp:cNvSpPr/>
      </dsp:nvSpPr>
      <dsp:spPr>
        <a:xfrm>
          <a:off x="0" y="0"/>
          <a:ext cx="3286124" cy="33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800" kern="1200" noProof="0" dirty="0"/>
            <a:t>Accurate Knowledge</a:t>
          </a:r>
        </a:p>
      </dsp:txBody>
      <dsp:txXfrm>
        <a:off x="0" y="0"/>
        <a:ext cx="3286124" cy="330946"/>
      </dsp:txXfrm>
    </dsp:sp>
    <dsp:sp modelId="{E6C0E678-8AF0-2D49-BC9D-52FE0485A4DE}">
      <dsp:nvSpPr>
        <dsp:cNvPr id="0" name=""/>
        <dsp:cNvSpPr/>
      </dsp:nvSpPr>
      <dsp:spPr>
        <a:xfrm>
          <a:off x="0" y="330946"/>
          <a:ext cx="3286124" cy="10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How much do we actually know about the possible options and probabilities? Do we know all side effects and feedback loops?</a:t>
          </a:r>
        </a:p>
      </dsp:txBody>
      <dsp:txXfrm>
        <a:off x="0" y="330946"/>
        <a:ext cx="3286124" cy="1085762"/>
      </dsp:txXfrm>
    </dsp:sp>
    <dsp:sp modelId="{FE95F679-BF01-CE41-B211-A11B38A5D3C9}">
      <dsp:nvSpPr>
        <dsp:cNvPr id="0" name=""/>
        <dsp:cNvSpPr/>
      </dsp:nvSpPr>
      <dsp:spPr>
        <a:xfrm>
          <a:off x="3614737" y="0"/>
          <a:ext cx="3286124" cy="33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800" kern="1200" noProof="0" dirty="0"/>
            <a:t>Cognitive Capacity</a:t>
          </a:r>
        </a:p>
      </dsp:txBody>
      <dsp:txXfrm>
        <a:off x="3614737" y="0"/>
        <a:ext cx="3286124" cy="330946"/>
      </dsp:txXfrm>
    </dsp:sp>
    <dsp:sp modelId="{6E37CE1F-0FB6-9044-B490-1E249202DA00}">
      <dsp:nvSpPr>
        <dsp:cNvPr id="0" name=""/>
        <dsp:cNvSpPr/>
      </dsp:nvSpPr>
      <dsp:spPr>
        <a:xfrm>
          <a:off x="3614737" y="330946"/>
          <a:ext cx="3286124" cy="10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Even if the knowledge exists, how many different options can we think about?</a:t>
          </a:r>
        </a:p>
      </dsp:txBody>
      <dsp:txXfrm>
        <a:off x="3614737" y="330946"/>
        <a:ext cx="3286124" cy="1085762"/>
      </dsp:txXfrm>
    </dsp:sp>
    <dsp:sp modelId="{F0022D16-D9DE-1E46-BB40-7E56425E6E39}">
      <dsp:nvSpPr>
        <dsp:cNvPr id="0" name=""/>
        <dsp:cNvSpPr/>
      </dsp:nvSpPr>
      <dsp:spPr>
        <a:xfrm>
          <a:off x="7229474" y="0"/>
          <a:ext cx="3286124" cy="33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800" kern="1200" noProof="0" dirty="0"/>
            <a:t>Requisite Variety</a:t>
          </a:r>
        </a:p>
      </dsp:txBody>
      <dsp:txXfrm>
        <a:off x="7229474" y="0"/>
        <a:ext cx="3286124" cy="330946"/>
      </dsp:txXfrm>
    </dsp:sp>
    <dsp:sp modelId="{9B13A75C-E473-9B4B-AA0E-087A7B3C9957}">
      <dsp:nvSpPr>
        <dsp:cNvPr id="0" name=""/>
        <dsp:cNvSpPr/>
      </dsp:nvSpPr>
      <dsp:spPr>
        <a:xfrm>
          <a:off x="7229474" y="330946"/>
          <a:ext cx="3286124" cy="10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Is the system’s representational capacity adequate to its environment’s complexity?</a:t>
          </a:r>
        </a:p>
      </dsp:txBody>
      <dsp:txXfrm>
        <a:off x="7229474" y="330946"/>
        <a:ext cx="3286124" cy="1085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7C0A-13E2-6F45-A3EC-489EA6836EEB}">
      <dsp:nvSpPr>
        <dsp:cNvPr id="0" name=""/>
        <dsp:cNvSpPr/>
      </dsp:nvSpPr>
      <dsp:spPr>
        <a:xfrm>
          <a:off x="0" y="0"/>
          <a:ext cx="5006205" cy="32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800" kern="1200" noProof="0" dirty="0"/>
            <a:t>Objective alignment</a:t>
          </a:r>
        </a:p>
      </dsp:txBody>
      <dsp:txXfrm>
        <a:off x="0" y="0"/>
        <a:ext cx="5006205" cy="322597"/>
      </dsp:txXfrm>
    </dsp:sp>
    <dsp:sp modelId="{E6C0E678-8AF0-2D49-BC9D-52FE0485A4DE}">
      <dsp:nvSpPr>
        <dsp:cNvPr id="0" name=""/>
        <dsp:cNvSpPr/>
      </dsp:nvSpPr>
      <dsp:spPr>
        <a:xfrm>
          <a:off x="0" y="322597"/>
          <a:ext cx="5006205" cy="10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Is the decision process actually aligned with the stated objective criteria?</a:t>
          </a:r>
        </a:p>
      </dsp:txBody>
      <dsp:txXfrm>
        <a:off x="0" y="322597"/>
        <a:ext cx="5006205" cy="1085762"/>
      </dsp:txXfrm>
    </dsp:sp>
    <dsp:sp modelId="{FE95F679-BF01-CE41-B211-A11B38A5D3C9}">
      <dsp:nvSpPr>
        <dsp:cNvPr id="0" name=""/>
        <dsp:cNvSpPr/>
      </dsp:nvSpPr>
      <dsp:spPr>
        <a:xfrm>
          <a:off x="5506826" y="0"/>
          <a:ext cx="5006205" cy="32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800" kern="1200" noProof="0" dirty="0"/>
            <a:t>Stable causality regime</a:t>
          </a:r>
        </a:p>
      </dsp:txBody>
      <dsp:txXfrm>
        <a:off x="5506826" y="0"/>
        <a:ext cx="5006205" cy="322597"/>
      </dsp:txXfrm>
    </dsp:sp>
    <dsp:sp modelId="{6E37CE1F-0FB6-9044-B490-1E249202DA00}">
      <dsp:nvSpPr>
        <dsp:cNvPr id="0" name=""/>
        <dsp:cNvSpPr/>
      </dsp:nvSpPr>
      <dsp:spPr>
        <a:xfrm>
          <a:off x="5506826" y="322597"/>
          <a:ext cx="5006205" cy="1085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Are consequences mostly knowable from the actions?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Are we in a complex or chaotic causality regime? (cf. </a:t>
          </a:r>
          <a:r>
            <a:rPr lang="en-CA" sz="1400" kern="1200" noProof="0" dirty="0" err="1"/>
            <a:t>Cynefin</a:t>
          </a:r>
          <a:r>
            <a:rPr lang="en-CA" sz="1400" kern="1200" noProof="0" dirty="0"/>
            <a:t>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noProof="0" dirty="0"/>
            <a:t>Are we in an unprecedented situation? (Learning)</a:t>
          </a:r>
        </a:p>
      </dsp:txBody>
      <dsp:txXfrm>
        <a:off x="5506826" y="322597"/>
        <a:ext cx="5006205" cy="1085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8/21/25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gtermism" TargetMode="External"/><Relationship Id="rId3" Type="http://schemas.openxmlformats.org/officeDocument/2006/relationships/hyperlink" Target="https://en.wikipedia.org/wiki/Transhumanism" TargetMode="External"/><Relationship Id="rId7" Type="http://schemas.openxmlformats.org/officeDocument/2006/relationships/hyperlink" Target="https://en.wikipedia.org/wiki/Effective_Altruism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ationalist_community" TargetMode="External"/><Relationship Id="rId5" Type="http://schemas.openxmlformats.org/officeDocument/2006/relationships/hyperlink" Target="https://en.wikipedia.org/wiki/Singularitarianism" TargetMode="External"/><Relationship Id="rId4" Type="http://schemas.openxmlformats.org/officeDocument/2006/relationships/hyperlink" Target="https://en.wikipedia.org/wiki/Extropianism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Parler de </a:t>
            </a:r>
            <a:r>
              <a:rPr lang="en-US" dirty="0" err="1"/>
              <a:t>moi</a:t>
            </a:r>
            <a:r>
              <a:rPr lang="en-US" dirty="0"/>
              <a:t>: Dev, </a:t>
            </a:r>
            <a:r>
              <a:rPr lang="en-US" dirty="0" err="1"/>
              <a:t>fana</a:t>
            </a:r>
            <a:r>
              <a:rPr lang="en-US" dirty="0"/>
              <a:t> </a:t>
            </a:r>
            <a:r>
              <a:rPr lang="en-US" dirty="0" err="1"/>
              <a:t>d’IA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les </a:t>
            </a:r>
            <a:r>
              <a:rPr lang="en-US" dirty="0" err="1"/>
              <a:t>années</a:t>
            </a:r>
            <a:r>
              <a:rPr lang="en-US" dirty="0"/>
              <a:t> 80, travail sur </a:t>
            </a:r>
            <a:r>
              <a:rPr lang="en-US" dirty="0" err="1"/>
              <a:t>outils</a:t>
            </a:r>
            <a:r>
              <a:rPr lang="en-US" dirty="0"/>
              <a:t> </a:t>
            </a:r>
            <a:r>
              <a:rPr lang="en-US" dirty="0" err="1"/>
              <a:t>basés</a:t>
            </a:r>
            <a:r>
              <a:rPr lang="en-US" dirty="0"/>
              <a:t> sur </a:t>
            </a:r>
            <a:r>
              <a:rPr lang="en-US" dirty="0" err="1"/>
              <a:t>l’IA</a:t>
            </a:r>
            <a:r>
              <a:rPr lang="en-US" dirty="0"/>
              <a:t> dans les </a:t>
            </a:r>
            <a:r>
              <a:rPr lang="en-US" dirty="0" err="1"/>
              <a:t>années</a:t>
            </a:r>
            <a:r>
              <a:rPr lang="en-US" dirty="0"/>
              <a:t> 90, </a:t>
            </a:r>
            <a:r>
              <a:rPr lang="en-US" dirty="0" err="1"/>
              <a:t>puis</a:t>
            </a:r>
            <a:r>
              <a:rPr lang="en-US" dirty="0"/>
              <a:t> sur le Web </a:t>
            </a:r>
            <a:r>
              <a:rPr lang="en-US" dirty="0" err="1"/>
              <a:t>sémantique</a:t>
            </a:r>
            <a:r>
              <a:rPr lang="en-US" dirty="0"/>
              <a:t>, </a:t>
            </a:r>
            <a:r>
              <a:rPr lang="en-US" dirty="0" err="1"/>
              <a:t>puis</a:t>
            </a:r>
            <a:r>
              <a:rPr lang="en-US" dirty="0"/>
              <a:t>…</a:t>
            </a:r>
          </a:p>
          <a:p>
            <a:r>
              <a:rPr lang="en-US" dirty="0" err="1"/>
              <a:t>Évolution</a:t>
            </a:r>
            <a:r>
              <a:rPr lang="en-US" dirty="0"/>
              <a:t> de </a:t>
            </a:r>
            <a:r>
              <a:rPr lang="en-US" dirty="0" err="1"/>
              <a:t>l’idée</a:t>
            </a:r>
            <a:r>
              <a:rPr lang="en-US" dirty="0"/>
              <a:t> </a:t>
            </a:r>
            <a:r>
              <a:rPr lang="en-US" dirty="0" err="1"/>
              <a:t>d’intelligence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7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1F2E-F44A-68E6-75BA-D591D382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8938C0-6516-9CA6-689F-464F4C797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09B0F2-CC7E-E602-5FDA-4CADAB9A8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C2AA3-F2F6-54FD-9566-AD351E18A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27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3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46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90B3A-19EE-E086-29E5-84744398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66C48A-0248-0467-251F-3F3F57E4D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8DFBC-3E99-9BD3-48F9-2817EFEC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Some</a:t>
            </a:r>
            <a:r>
              <a:rPr lang="fr-CA"/>
              <a:t> </a:t>
            </a:r>
            <a:r>
              <a:rPr lang="fr-CA" err="1"/>
              <a:t>layers</a:t>
            </a:r>
            <a:r>
              <a:rPr lang="fr-CA"/>
              <a:t> are </a:t>
            </a:r>
            <a:r>
              <a:rPr lang="fr-CA" err="1"/>
              <a:t>just</a:t>
            </a:r>
            <a:r>
              <a:rPr lang="fr-CA"/>
              <a:t> </a:t>
            </a:r>
            <a:r>
              <a:rPr lang="fr-CA" err="1"/>
              <a:t>aggregated</a:t>
            </a:r>
            <a:r>
              <a:rPr lang="fr-CA"/>
              <a:t>, </a:t>
            </a:r>
            <a:r>
              <a:rPr lang="fr-CA" err="1"/>
              <a:t>others</a:t>
            </a:r>
            <a:r>
              <a:rPr lang="fr-CA"/>
              <a:t> </a:t>
            </a:r>
            <a:r>
              <a:rPr lang="fr-CA" err="1"/>
              <a:t>negotiated</a:t>
            </a:r>
            <a:r>
              <a:rPr lang="fr-CA"/>
              <a:t>. Mark </a:t>
            </a:r>
            <a:r>
              <a:rPr lang="fr-CA" err="1"/>
              <a:t>that</a:t>
            </a:r>
            <a:r>
              <a:rPr lang="fr-CA"/>
              <a:t>?</a:t>
            </a:r>
          </a:p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424AB-5014-79AB-4F43-75D66E790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13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Habermas </a:t>
            </a:r>
            <a:r>
              <a:rPr lang="fr-CA" dirty="0" err="1"/>
              <a:t>following</a:t>
            </a:r>
            <a:r>
              <a:rPr lang="fr-CA" dirty="0"/>
              <a:t> Schutz and Parsons, </a:t>
            </a:r>
            <a:r>
              <a:rPr lang="fr-CA" dirty="0" err="1"/>
              <a:t>following</a:t>
            </a:r>
            <a:r>
              <a:rPr lang="fr-CA" dirty="0"/>
              <a:t> Weber and Husserl…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7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(WEIRD memory: 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Western, educated, industrialized, rich and democratic)</a:t>
            </a:r>
          </a:p>
          <a:p>
            <a:r>
              <a:rPr lang="fr-CA" dirty="0"/>
              <a:t>Hallucinations as a compression artefact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7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Russian</a:t>
            </a:r>
            <a:r>
              <a:rPr lang="fr-CA" dirty="0"/>
              <a:t> pollution of sources, </a:t>
            </a:r>
            <a:r>
              <a:rPr lang="fr-CA" dirty="0" err="1"/>
              <a:t>mechahitler</a:t>
            </a:r>
            <a:r>
              <a:rPr lang="fr-CA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53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Eg</a:t>
            </a:r>
            <a:r>
              <a:rPr lang="fr-CA" dirty="0"/>
              <a:t> of </a:t>
            </a:r>
            <a:r>
              <a:rPr lang="fr-CA" dirty="0" err="1"/>
              <a:t>oncologists</a:t>
            </a:r>
            <a:r>
              <a:rPr lang="fr-CA" dirty="0"/>
              <a:t>, Cognitive </a:t>
            </a:r>
            <a:r>
              <a:rPr lang="fr-CA" dirty="0" err="1"/>
              <a:t>degradation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7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Accountability</a:t>
            </a:r>
            <a:r>
              <a:rPr lang="fr-CA" dirty="0"/>
              <a:t> </a:t>
            </a:r>
            <a:r>
              <a:rPr lang="fr-CA" dirty="0" err="1"/>
              <a:t>sink</a:t>
            </a:r>
            <a:r>
              <a:rPr lang="fr-CA" dirty="0"/>
              <a:t>: </a:t>
            </a:r>
            <a:r>
              <a:rPr lang="fr-CA" dirty="0" err="1"/>
              <a:t>cf</a:t>
            </a:r>
            <a:r>
              <a:rPr lang="fr-CA" dirty="0"/>
              <a:t> consultants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8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Analysis</a:t>
            </a:r>
            <a:r>
              <a:rPr lang="fr-CA" dirty="0"/>
              <a:t>, Critique, Agenda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Transhumanism"/>
              </a:rPr>
              <a:t>Transhumanism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xtropianism"/>
              </a:rPr>
              <a:t>Extropianism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ingularitarianism"/>
              </a:rPr>
              <a:t>Singularitarianism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(modern) Cosmism,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Rationalist community"/>
              </a:rPr>
              <a:t>Rationalist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ideology,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Effective Altruism"/>
              </a:rPr>
              <a:t>Effective Altruism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Longtermism"/>
              </a:rPr>
              <a:t>Longtermism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8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>
                <a:effectLst/>
              </a:rPr>
              <a:t>Structured conversations: Rethinking the feedback loop</a:t>
            </a:r>
          </a:p>
          <a:p>
            <a:r>
              <a:rPr lang="en-CA" noProof="0" dirty="0"/>
              <a:t>O</a:t>
            </a:r>
            <a:r>
              <a:rPr lang="en-CA" sz="1200" cap="none" spc="0" dirty="0">
                <a:solidFill>
                  <a:schemeClr val="tx1"/>
                </a:solidFill>
              </a:rPr>
              <a:t>n the 4</a:t>
            </a:r>
            <a:r>
              <a:rPr lang="en-CA" sz="1200" cap="none" spc="0" baseline="30000" dirty="0">
                <a:solidFill>
                  <a:schemeClr val="tx1"/>
                </a:solidFill>
              </a:rPr>
              <a:t>th</a:t>
            </a:r>
            <a:r>
              <a:rPr lang="en-CA" sz="1200" cap="none" spc="0" dirty="0">
                <a:solidFill>
                  <a:schemeClr val="tx1"/>
                </a:solidFill>
              </a:rPr>
              <a:t> loop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6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6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F6DB7-5A1C-94F4-9DD9-2872AD27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6C7ED-2B27-DFFD-C53D-E4E5CE2D2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BC87D3-E775-0328-531D-647BEF110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EE758-729F-B974-418B-062D63FF99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013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0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5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0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D34EE-D892-DE91-13EC-F1E202CA2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7B677-5950-CB39-7463-175DC09C8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58C50-A3A4-3073-ACA3-6E76103BE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Some</a:t>
            </a:r>
            <a:r>
              <a:rPr lang="fr-CA"/>
              <a:t> </a:t>
            </a:r>
            <a:r>
              <a:rPr lang="fr-CA" err="1"/>
              <a:t>layers</a:t>
            </a:r>
            <a:r>
              <a:rPr lang="fr-CA"/>
              <a:t> are </a:t>
            </a:r>
            <a:r>
              <a:rPr lang="fr-CA" err="1"/>
              <a:t>just</a:t>
            </a:r>
            <a:r>
              <a:rPr lang="fr-CA"/>
              <a:t> </a:t>
            </a:r>
            <a:r>
              <a:rPr lang="fr-CA" err="1"/>
              <a:t>aggregated</a:t>
            </a:r>
            <a:r>
              <a:rPr lang="fr-CA"/>
              <a:t>, </a:t>
            </a:r>
            <a:r>
              <a:rPr lang="fr-CA" err="1"/>
              <a:t>others</a:t>
            </a:r>
            <a:r>
              <a:rPr lang="fr-CA"/>
              <a:t> </a:t>
            </a:r>
            <a:r>
              <a:rPr lang="fr-CA" err="1"/>
              <a:t>negotiated</a:t>
            </a:r>
            <a:r>
              <a:rPr lang="fr-CA"/>
              <a:t>. Mark </a:t>
            </a:r>
            <a:r>
              <a:rPr lang="fr-CA" err="1"/>
              <a:t>that</a:t>
            </a:r>
            <a:r>
              <a:rPr lang="fr-CA"/>
              <a:t>?</a:t>
            </a:r>
          </a:p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FE4E1-BAFE-7ADF-206A-26B03B812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21844-06F6-CD73-ECBC-A438AC49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8FD14-1526-05BE-E94C-1E6522FCB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403513-88B8-AF61-B0F3-9CA58C32E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Some</a:t>
            </a:r>
            <a:r>
              <a:rPr lang="fr-CA"/>
              <a:t> </a:t>
            </a:r>
            <a:r>
              <a:rPr lang="fr-CA" err="1"/>
              <a:t>layers</a:t>
            </a:r>
            <a:r>
              <a:rPr lang="fr-CA"/>
              <a:t> are </a:t>
            </a:r>
            <a:r>
              <a:rPr lang="fr-CA" err="1"/>
              <a:t>just</a:t>
            </a:r>
            <a:r>
              <a:rPr lang="fr-CA"/>
              <a:t> </a:t>
            </a:r>
            <a:r>
              <a:rPr lang="fr-CA" err="1"/>
              <a:t>aggregated</a:t>
            </a:r>
            <a:r>
              <a:rPr lang="fr-CA"/>
              <a:t>, </a:t>
            </a:r>
            <a:r>
              <a:rPr lang="fr-CA" err="1"/>
              <a:t>others</a:t>
            </a:r>
            <a:r>
              <a:rPr lang="fr-CA"/>
              <a:t> </a:t>
            </a:r>
            <a:r>
              <a:rPr lang="fr-CA" err="1"/>
              <a:t>negotiated</a:t>
            </a:r>
            <a:r>
              <a:rPr lang="fr-CA"/>
              <a:t>. Mark </a:t>
            </a:r>
            <a:r>
              <a:rPr lang="fr-CA" err="1"/>
              <a:t>that</a:t>
            </a:r>
            <a:r>
              <a:rPr lang="fr-CA"/>
              <a:t>?</a:t>
            </a:r>
          </a:p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EE74A-C98B-608F-18EA-32F2F67BE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99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06FE-2B27-94F7-C54D-4D082BAD3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D6DA5-33BC-F45E-D72E-1F9B1452B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9A504C-E8E1-EC23-84FD-C0E5F97B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Some</a:t>
            </a:r>
            <a:r>
              <a:rPr lang="fr-CA"/>
              <a:t> </a:t>
            </a:r>
            <a:r>
              <a:rPr lang="fr-CA" err="1"/>
              <a:t>layers</a:t>
            </a:r>
            <a:r>
              <a:rPr lang="fr-CA"/>
              <a:t> are </a:t>
            </a:r>
            <a:r>
              <a:rPr lang="fr-CA" err="1"/>
              <a:t>just</a:t>
            </a:r>
            <a:r>
              <a:rPr lang="fr-CA"/>
              <a:t> </a:t>
            </a:r>
            <a:r>
              <a:rPr lang="fr-CA" err="1"/>
              <a:t>aggregated</a:t>
            </a:r>
            <a:r>
              <a:rPr lang="fr-CA"/>
              <a:t>, </a:t>
            </a:r>
            <a:r>
              <a:rPr lang="fr-CA" err="1"/>
              <a:t>others</a:t>
            </a:r>
            <a:r>
              <a:rPr lang="fr-CA"/>
              <a:t> </a:t>
            </a:r>
            <a:r>
              <a:rPr lang="fr-CA" err="1"/>
              <a:t>negotiated</a:t>
            </a:r>
            <a:r>
              <a:rPr lang="fr-CA"/>
              <a:t>. Mark </a:t>
            </a:r>
            <a:r>
              <a:rPr lang="fr-CA" err="1"/>
              <a:t>that</a:t>
            </a:r>
            <a:r>
              <a:rPr lang="fr-CA"/>
              <a:t>?</a:t>
            </a:r>
          </a:p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49BE9-23C9-C93F-7591-1197A2B4A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2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0FC11-B74F-6F63-8359-8500F90DA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148A19-7128-8D87-6745-699F57E70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C1E162-B1CF-70A0-EA5A-E0B3EC168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Some</a:t>
            </a:r>
            <a:r>
              <a:rPr lang="fr-CA"/>
              <a:t> </a:t>
            </a:r>
            <a:r>
              <a:rPr lang="fr-CA" err="1"/>
              <a:t>layers</a:t>
            </a:r>
            <a:r>
              <a:rPr lang="fr-CA"/>
              <a:t> are </a:t>
            </a:r>
            <a:r>
              <a:rPr lang="fr-CA" err="1"/>
              <a:t>just</a:t>
            </a:r>
            <a:r>
              <a:rPr lang="fr-CA"/>
              <a:t> </a:t>
            </a:r>
            <a:r>
              <a:rPr lang="fr-CA" err="1"/>
              <a:t>aggregated</a:t>
            </a:r>
            <a:r>
              <a:rPr lang="fr-CA"/>
              <a:t>, </a:t>
            </a:r>
            <a:r>
              <a:rPr lang="fr-CA" err="1"/>
              <a:t>others</a:t>
            </a:r>
            <a:r>
              <a:rPr lang="fr-CA"/>
              <a:t> </a:t>
            </a:r>
            <a:r>
              <a:rPr lang="fr-CA" err="1"/>
              <a:t>negotiated</a:t>
            </a:r>
            <a:r>
              <a:rPr lang="fr-CA"/>
              <a:t>. Mark </a:t>
            </a:r>
            <a:r>
              <a:rPr lang="fr-CA" err="1"/>
              <a:t>that</a:t>
            </a:r>
            <a:r>
              <a:rPr lang="fr-CA"/>
              <a:t>?</a:t>
            </a:r>
          </a:p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9240C-5EEF-D714-432F-285F021EB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DF07C-513F-0A38-285F-53356F9CC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031E3-3F50-B6C4-38D6-0FADF3EEB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416DFD-3DB9-C0DC-05C9-72D93986A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err="1"/>
              <a:t>Some</a:t>
            </a:r>
            <a:r>
              <a:rPr lang="fr-CA"/>
              <a:t> </a:t>
            </a:r>
            <a:r>
              <a:rPr lang="fr-CA" err="1"/>
              <a:t>layers</a:t>
            </a:r>
            <a:r>
              <a:rPr lang="fr-CA"/>
              <a:t> are </a:t>
            </a:r>
            <a:r>
              <a:rPr lang="fr-CA" err="1"/>
              <a:t>just</a:t>
            </a:r>
            <a:r>
              <a:rPr lang="fr-CA"/>
              <a:t> </a:t>
            </a:r>
            <a:r>
              <a:rPr lang="fr-CA" err="1"/>
              <a:t>aggregated</a:t>
            </a:r>
            <a:r>
              <a:rPr lang="fr-CA"/>
              <a:t>, </a:t>
            </a:r>
            <a:r>
              <a:rPr lang="fr-CA" err="1"/>
              <a:t>others</a:t>
            </a:r>
            <a:r>
              <a:rPr lang="fr-CA"/>
              <a:t> </a:t>
            </a:r>
            <a:r>
              <a:rPr lang="fr-CA" err="1"/>
              <a:t>negotiated</a:t>
            </a:r>
            <a:r>
              <a:rPr lang="fr-CA"/>
              <a:t>. Mark </a:t>
            </a:r>
            <a:r>
              <a:rPr lang="fr-CA" err="1"/>
              <a:t>that</a:t>
            </a:r>
            <a:r>
              <a:rPr lang="fr-CA"/>
              <a:t>?</a:t>
            </a:r>
          </a:p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A96E7-8797-F1A0-5A0A-A154EE6AC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 dirty="0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 noProof="0"/>
              <a:t>2025-08-18</a:t>
            </a:r>
            <a:endParaRPr lang="en-US" noProof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/>
              <a:t>Democracy as Scaled Collective Intelligence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756781-A599-0594-4502-A54BC85E8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2136775"/>
            <a:ext cx="10515599" cy="369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CA"/>
              <a:t>2025-08-18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Democracy as Scaled Collective Intelligence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CA"/>
              <a:t>2025-08-18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Democracy as Scaled Collective Intelligence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noProof="0"/>
              <a:t>2025-08-18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noProof="0"/>
              <a:t>Democracy as Scaled Collective Intelligence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loom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conversence.com/pages/claimminer.html" TargetMode="External"/><Relationship Id="rId5" Type="http://schemas.openxmlformats.org/officeDocument/2006/relationships/hyperlink" Target="https://sensecraft.garden/" TargetMode="External"/><Relationship Id="rId4" Type="http://schemas.openxmlformats.org/officeDocument/2006/relationships/hyperlink" Target="https://hyperknowledge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odnetwork.ca/triple-loop-learning-moving-beyond-the-pale-of-the-institutional-limit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745" y="4434840"/>
            <a:ext cx="7614244" cy="1122202"/>
          </a:xfrm>
        </p:spPr>
        <p:txBody>
          <a:bodyPr/>
          <a:lstStyle/>
          <a:p>
            <a:r>
              <a:rPr lang="en-CA" sz="3200" noProof="0" dirty="0"/>
              <a:t>Democracy as a scaled collective intelligence process:</a:t>
            </a:r>
            <a:br>
              <a:rPr lang="en-CA" sz="2800" noProof="0" dirty="0"/>
            </a:br>
            <a:r>
              <a:rPr lang="en-CA" sz="2400" noProof="0" dirty="0"/>
              <a:t>points of vulnerability and augmentation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4568" y="5576146"/>
            <a:ext cx="6360509" cy="962766"/>
          </a:xfrm>
        </p:spPr>
        <p:txBody>
          <a:bodyPr>
            <a:normAutofit/>
          </a:bodyPr>
          <a:lstStyle/>
          <a:p>
            <a:r>
              <a:rPr lang="en-CA" sz="2000" noProof="0" dirty="0"/>
              <a:t>Marc-Antoine Parent</a:t>
            </a:r>
            <a:br>
              <a:rPr lang="en-CA" sz="2000" noProof="0" dirty="0"/>
            </a:br>
            <a:r>
              <a:rPr lang="en-CA" sz="2000" noProof="0" dirty="0"/>
              <a:t>Conversence</a:t>
            </a:r>
            <a:br>
              <a:rPr lang="en-CA" sz="2000" noProof="0" dirty="0"/>
            </a:br>
            <a:r>
              <a:rPr lang="en-CA" noProof="0" dirty="0" err="1"/>
              <a:t>orcid</a:t>
            </a:r>
            <a:r>
              <a:rPr lang="en-CA" noProof="0" dirty="0"/>
              <a:t>: 0000-0003-4159-7678</a:t>
            </a:r>
          </a:p>
          <a:p>
            <a:endParaRPr lang="en-CA" sz="2000" noProof="0" dirty="0"/>
          </a:p>
        </p:txBody>
      </p:sp>
      <p:pic>
        <p:nvPicPr>
          <p:cNvPr id="4" name="Picture 3" descr="Logo de Conversence">
            <a:extLst>
              <a:ext uri="{FF2B5EF4-FFF2-40B4-BE49-F238E27FC236}">
                <a16:creationId xmlns:a16="http://schemas.microsoft.com/office/drawing/2014/main" id="{0C6DCD0E-398E-E864-235B-5A39F6A8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165" y="319088"/>
            <a:ext cx="2409825" cy="8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4F8AE-4DA3-480F-F42E-C95746AE1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0193-F48C-5587-976D-48E436AA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Collective Decision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18DA53-F22B-C7AC-35E2-A90B29A8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353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AB2CED-7212-6581-E38C-B2482AD8238C}"/>
              </a:ext>
            </a:extLst>
          </p:cNvPr>
          <p:cNvSpPr/>
          <p:nvPr/>
        </p:nvSpPr>
        <p:spPr>
          <a:xfrm>
            <a:off x="1499352" y="3368031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Schema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27BE883-AA0D-2579-511C-67392A0EC533}"/>
              </a:ext>
            </a:extLst>
          </p:cNvPr>
          <p:cNvSpPr/>
          <p:nvPr/>
        </p:nvSpPr>
        <p:spPr>
          <a:xfrm>
            <a:off x="4903746" y="3368322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Plan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B9D538-73A3-0092-E6BE-D5C97E5331B6}"/>
              </a:ext>
            </a:extLst>
          </p:cNvPr>
          <p:cNvSpPr/>
          <p:nvPr/>
        </p:nvSpPr>
        <p:spPr>
          <a:xfrm>
            <a:off x="7316104" y="3368322"/>
            <a:ext cx="2147255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Consequence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EE8E42-8689-6C72-4ECF-F68AA646B47B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107085" y="3557152"/>
            <a:ext cx="1796661" cy="291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54CB94-F793-E1CB-B3D3-FCF9C08B1807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511479" y="3557443"/>
            <a:ext cx="804625" cy="0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ame 33">
            <a:extLst>
              <a:ext uri="{FF2B5EF4-FFF2-40B4-BE49-F238E27FC236}">
                <a16:creationId xmlns:a16="http://schemas.microsoft.com/office/drawing/2014/main" id="{9DD0EDEE-AE3A-365D-6A4F-9B85FCA5A0E7}"/>
              </a:ext>
            </a:extLst>
          </p:cNvPr>
          <p:cNvSpPr/>
          <p:nvPr/>
        </p:nvSpPr>
        <p:spPr>
          <a:xfrm>
            <a:off x="1032934" y="3110296"/>
            <a:ext cx="10643480" cy="91972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2187C0-E9FC-508C-91F2-E60F2C61411B}"/>
              </a:ext>
            </a:extLst>
          </p:cNvPr>
          <p:cNvSpPr/>
          <p:nvPr/>
        </p:nvSpPr>
        <p:spPr>
          <a:xfrm>
            <a:off x="2629504" y="1666199"/>
            <a:ext cx="1607732" cy="523219"/>
          </a:xfrm>
          <a:custGeom>
            <a:avLst/>
            <a:gdLst>
              <a:gd name="connsiteX0" fmla="*/ 0 w 1607732"/>
              <a:gd name="connsiteY0" fmla="*/ 87205 h 523219"/>
              <a:gd name="connsiteX1" fmla="*/ 87205 w 1607732"/>
              <a:gd name="connsiteY1" fmla="*/ 0 h 523219"/>
              <a:gd name="connsiteX2" fmla="*/ 579312 w 1607732"/>
              <a:gd name="connsiteY2" fmla="*/ 0 h 523219"/>
              <a:gd name="connsiteX3" fmla="*/ 1057086 w 1607732"/>
              <a:gd name="connsiteY3" fmla="*/ 0 h 523219"/>
              <a:gd name="connsiteX4" fmla="*/ 1520527 w 1607732"/>
              <a:gd name="connsiteY4" fmla="*/ 0 h 523219"/>
              <a:gd name="connsiteX5" fmla="*/ 1607732 w 1607732"/>
              <a:gd name="connsiteY5" fmla="*/ 87205 h 523219"/>
              <a:gd name="connsiteX6" fmla="*/ 1607732 w 1607732"/>
              <a:gd name="connsiteY6" fmla="*/ 436014 h 523219"/>
              <a:gd name="connsiteX7" fmla="*/ 1520527 w 1607732"/>
              <a:gd name="connsiteY7" fmla="*/ 523219 h 523219"/>
              <a:gd name="connsiteX8" fmla="*/ 1028420 w 1607732"/>
              <a:gd name="connsiteY8" fmla="*/ 523219 h 523219"/>
              <a:gd name="connsiteX9" fmla="*/ 593645 w 1607732"/>
              <a:gd name="connsiteY9" fmla="*/ 523219 h 523219"/>
              <a:gd name="connsiteX10" fmla="*/ 87205 w 1607732"/>
              <a:gd name="connsiteY10" fmla="*/ 523219 h 523219"/>
              <a:gd name="connsiteX11" fmla="*/ 0 w 1607732"/>
              <a:gd name="connsiteY11" fmla="*/ 436014 h 523219"/>
              <a:gd name="connsiteX12" fmla="*/ 0 w 1607732"/>
              <a:gd name="connsiteY12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2" h="523219" fill="none" extrusionOk="0">
                <a:moveTo>
                  <a:pt x="0" y="87205"/>
                </a:moveTo>
                <a:cubicBezTo>
                  <a:pt x="-2651" y="39478"/>
                  <a:pt x="28015" y="-7609"/>
                  <a:pt x="87205" y="0"/>
                </a:cubicBezTo>
                <a:cubicBezTo>
                  <a:pt x="236352" y="-4981"/>
                  <a:pt x="431000" y="3527"/>
                  <a:pt x="579312" y="0"/>
                </a:cubicBezTo>
                <a:cubicBezTo>
                  <a:pt x="727624" y="-3527"/>
                  <a:pt x="938880" y="40202"/>
                  <a:pt x="1057086" y="0"/>
                </a:cubicBezTo>
                <a:cubicBezTo>
                  <a:pt x="1175292" y="-40202"/>
                  <a:pt x="1409737" y="34003"/>
                  <a:pt x="1520527" y="0"/>
                </a:cubicBezTo>
                <a:cubicBezTo>
                  <a:pt x="1564234" y="183"/>
                  <a:pt x="1609967" y="35013"/>
                  <a:pt x="1607732" y="87205"/>
                </a:cubicBezTo>
                <a:cubicBezTo>
                  <a:pt x="1621061" y="185821"/>
                  <a:pt x="1581985" y="287513"/>
                  <a:pt x="1607732" y="436014"/>
                </a:cubicBezTo>
                <a:cubicBezTo>
                  <a:pt x="1608926" y="486541"/>
                  <a:pt x="1563604" y="525901"/>
                  <a:pt x="1520527" y="523219"/>
                </a:cubicBezTo>
                <a:cubicBezTo>
                  <a:pt x="1321207" y="560267"/>
                  <a:pt x="1187311" y="468550"/>
                  <a:pt x="1028420" y="523219"/>
                </a:cubicBezTo>
                <a:cubicBezTo>
                  <a:pt x="869529" y="577888"/>
                  <a:pt x="802408" y="510019"/>
                  <a:pt x="593645" y="523219"/>
                </a:cubicBezTo>
                <a:cubicBezTo>
                  <a:pt x="384883" y="536419"/>
                  <a:pt x="223305" y="510176"/>
                  <a:pt x="87205" y="523219"/>
                </a:cubicBezTo>
                <a:cubicBezTo>
                  <a:pt x="48282" y="526453"/>
                  <a:pt x="1569" y="489460"/>
                  <a:pt x="0" y="436014"/>
                </a:cubicBezTo>
                <a:cubicBezTo>
                  <a:pt x="-27401" y="279605"/>
                  <a:pt x="24823" y="173103"/>
                  <a:pt x="0" y="87205"/>
                </a:cubicBezTo>
                <a:close/>
              </a:path>
              <a:path w="1607732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198107" y="-39833"/>
                  <a:pt x="382983" y="37671"/>
                  <a:pt x="593645" y="0"/>
                </a:cubicBezTo>
                <a:cubicBezTo>
                  <a:pt x="804307" y="-37671"/>
                  <a:pt x="870667" y="9349"/>
                  <a:pt x="1057086" y="0"/>
                </a:cubicBezTo>
                <a:cubicBezTo>
                  <a:pt x="1243505" y="-9349"/>
                  <a:pt x="1412089" y="25964"/>
                  <a:pt x="1520527" y="0"/>
                </a:cubicBezTo>
                <a:cubicBezTo>
                  <a:pt x="1564653" y="-13001"/>
                  <a:pt x="1608526" y="36105"/>
                  <a:pt x="1607732" y="87205"/>
                </a:cubicBezTo>
                <a:cubicBezTo>
                  <a:pt x="1636842" y="197347"/>
                  <a:pt x="1597332" y="299499"/>
                  <a:pt x="1607732" y="436014"/>
                </a:cubicBezTo>
                <a:cubicBezTo>
                  <a:pt x="1607041" y="477589"/>
                  <a:pt x="1561795" y="532799"/>
                  <a:pt x="1520527" y="523219"/>
                </a:cubicBezTo>
                <a:cubicBezTo>
                  <a:pt x="1354449" y="524275"/>
                  <a:pt x="1168512" y="471671"/>
                  <a:pt x="1071419" y="523219"/>
                </a:cubicBezTo>
                <a:cubicBezTo>
                  <a:pt x="974326" y="574767"/>
                  <a:pt x="804901" y="469984"/>
                  <a:pt x="593645" y="523219"/>
                </a:cubicBezTo>
                <a:cubicBezTo>
                  <a:pt x="382389" y="576454"/>
                  <a:pt x="330901" y="491657"/>
                  <a:pt x="87205" y="523219"/>
                </a:cubicBezTo>
                <a:cubicBezTo>
                  <a:pt x="48368" y="514004"/>
                  <a:pt x="1905" y="482948"/>
                  <a:pt x="0" y="436014"/>
                </a:cubicBezTo>
                <a:cubicBezTo>
                  <a:pt x="-8547" y="285087"/>
                  <a:pt x="21706" y="244920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Perceived Situation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8B2E39-85D7-3B17-7AA7-3E16091F6A8A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flipH="1">
            <a:off x="2303219" y="2189418"/>
            <a:ext cx="1130151" cy="117861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2C65F8-A91C-69F7-A0F7-79938358328F}"/>
              </a:ext>
            </a:extLst>
          </p:cNvPr>
          <p:cNvSpPr txBox="1"/>
          <p:nvPr/>
        </p:nvSpPr>
        <p:spPr>
          <a:xfrm>
            <a:off x="1628918" y="2667893"/>
            <a:ext cx="1322853" cy="30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Classification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A9581CB-272E-02E5-59AE-752D9FD32A7C}"/>
              </a:ext>
            </a:extLst>
          </p:cNvPr>
          <p:cNvSpPr/>
          <p:nvPr/>
        </p:nvSpPr>
        <p:spPr>
          <a:xfrm>
            <a:off x="4913822" y="1772497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CAA141D-A45D-2216-2BF3-153E56333B97}"/>
              </a:ext>
            </a:extLst>
          </p:cNvPr>
          <p:cNvSpPr/>
          <p:nvPr/>
        </p:nvSpPr>
        <p:spPr>
          <a:xfrm>
            <a:off x="7605647" y="1772496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DE8BFA-1F0C-7B70-1953-4C3F1C6DC227}"/>
              </a:ext>
            </a:extLst>
          </p:cNvPr>
          <p:cNvCxnSpPr>
            <a:cxnSpLocks/>
            <a:stCxn id="20" idx="0"/>
            <a:endCxn id="12" idx="2"/>
          </p:cNvCxnSpPr>
          <p:nvPr/>
        </p:nvCxnSpPr>
        <p:spPr>
          <a:xfrm flipV="1">
            <a:off x="5707613" y="2150739"/>
            <a:ext cx="10076" cy="121758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AABF79-40F1-846F-FE45-325E2E654672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V="1">
            <a:off x="8389732" y="2150738"/>
            <a:ext cx="19782" cy="1217584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A7EAD91-B53F-22A0-A4DF-E7DEA2D9651B}"/>
              </a:ext>
            </a:extLst>
          </p:cNvPr>
          <p:cNvSpPr txBox="1"/>
          <p:nvPr/>
        </p:nvSpPr>
        <p:spPr>
          <a:xfrm>
            <a:off x="4182569" y="259082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Implementation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70F935-73A9-F39E-767C-BDE61532C4F4}"/>
              </a:ext>
            </a:extLst>
          </p:cNvPr>
          <p:cNvSpPr txBox="1"/>
          <p:nvPr/>
        </p:nvSpPr>
        <p:spPr>
          <a:xfrm>
            <a:off x="8515842" y="2278797"/>
            <a:ext cx="1069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Follow-up and track deviations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C750C8B-D23B-BA47-D9FC-4E663034E17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21555" y="1961617"/>
            <a:ext cx="1084092" cy="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8118C-940F-1316-D74A-40BFB22A1387}"/>
              </a:ext>
            </a:extLst>
          </p:cNvPr>
          <p:cNvCxnSpPr>
            <a:cxnSpLocks/>
          </p:cNvCxnSpPr>
          <p:nvPr/>
        </p:nvCxnSpPr>
        <p:spPr>
          <a:xfrm>
            <a:off x="3038885" y="5719385"/>
            <a:ext cx="1262380" cy="0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5A5895-0FA8-FBF1-B822-DEE5C75DB525}"/>
              </a:ext>
            </a:extLst>
          </p:cNvPr>
          <p:cNvCxnSpPr>
            <a:cxnSpLocks/>
          </p:cNvCxnSpPr>
          <p:nvPr/>
        </p:nvCxnSpPr>
        <p:spPr>
          <a:xfrm>
            <a:off x="5995659" y="5703885"/>
            <a:ext cx="1262379" cy="0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188EDE-738E-BD30-A90D-DA83B6A4CF20}"/>
              </a:ext>
            </a:extLst>
          </p:cNvPr>
          <p:cNvGrpSpPr/>
          <p:nvPr/>
        </p:nvGrpSpPr>
        <p:grpSpPr>
          <a:xfrm>
            <a:off x="1307143" y="5384669"/>
            <a:ext cx="1930119" cy="689579"/>
            <a:chOff x="1629904" y="2104566"/>
            <a:chExt cx="1800527" cy="68957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F57ADE4-4DFB-8CA4-50D6-AABCDE99377E}"/>
                </a:ext>
              </a:extLst>
            </p:cNvPr>
            <p:cNvSpPr/>
            <p:nvPr/>
          </p:nvSpPr>
          <p:spPr>
            <a:xfrm>
              <a:off x="1629904" y="21045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F49A2D7-B4D1-C089-479A-3B23B42C449A}"/>
                </a:ext>
              </a:extLst>
            </p:cNvPr>
            <p:cNvSpPr/>
            <p:nvPr/>
          </p:nvSpPr>
          <p:spPr>
            <a:xfrm>
              <a:off x="1768213" y="2207628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0E65E8B-12D9-CD14-85A1-A11F50B222CE}"/>
                </a:ext>
              </a:extLst>
            </p:cNvPr>
            <p:cNvSpPr/>
            <p:nvPr/>
          </p:nvSpPr>
          <p:spPr>
            <a:xfrm>
              <a:off x="1906522" y="2310690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F86EE7-2D42-5118-6678-C000F35859BB}"/>
              </a:ext>
            </a:extLst>
          </p:cNvPr>
          <p:cNvGrpSpPr/>
          <p:nvPr/>
        </p:nvGrpSpPr>
        <p:grpSpPr>
          <a:xfrm>
            <a:off x="4293973" y="5384669"/>
            <a:ext cx="1930118" cy="689579"/>
            <a:chOff x="4416193" y="2104566"/>
            <a:chExt cx="1800526" cy="68957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3D60D1B-8E73-C758-850E-67A756FF8474}"/>
                </a:ext>
              </a:extLst>
            </p:cNvPr>
            <p:cNvSpPr/>
            <p:nvPr/>
          </p:nvSpPr>
          <p:spPr>
            <a:xfrm>
              <a:off x="4416193" y="21045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213718F2-C923-1743-D8B3-E853A6EE7F9A}"/>
                </a:ext>
              </a:extLst>
            </p:cNvPr>
            <p:cNvSpPr/>
            <p:nvPr/>
          </p:nvSpPr>
          <p:spPr>
            <a:xfrm>
              <a:off x="4554501" y="2207628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61E2F-0D92-C435-2F8E-905831A47244}"/>
                </a:ext>
              </a:extLst>
            </p:cNvPr>
            <p:cNvSpPr/>
            <p:nvPr/>
          </p:nvSpPr>
          <p:spPr>
            <a:xfrm>
              <a:off x="4692810" y="2310690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F46AAC9-F72E-66F8-60AD-F3A9C615158C}"/>
              </a:ext>
            </a:extLst>
          </p:cNvPr>
          <p:cNvGrpSpPr/>
          <p:nvPr/>
        </p:nvGrpSpPr>
        <p:grpSpPr>
          <a:xfrm>
            <a:off x="7280803" y="5384669"/>
            <a:ext cx="1930118" cy="689579"/>
            <a:chOff x="7202481" y="2104566"/>
            <a:chExt cx="1800526" cy="6895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1C3691F-AF59-F818-AD63-328852AB0CC4}"/>
                </a:ext>
              </a:extLst>
            </p:cNvPr>
            <p:cNvSpPr/>
            <p:nvPr/>
          </p:nvSpPr>
          <p:spPr>
            <a:xfrm>
              <a:off x="7202481" y="21045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62084 w 1523909"/>
                <a:gd name="connsiteY2" fmla="*/ 0 h 483455"/>
                <a:gd name="connsiteX3" fmla="*/ 989080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1029963 w 1523909"/>
                <a:gd name="connsiteY8" fmla="*/ 483455 h 483455"/>
                <a:gd name="connsiteX9" fmla="*/ 602966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4194" y="35102"/>
                    <a:pt x="37487" y="-2826"/>
                    <a:pt x="80577" y="0"/>
                  </a:cubicBezTo>
                  <a:cubicBezTo>
                    <a:pt x="253443" y="-41015"/>
                    <a:pt x="415219" y="11266"/>
                    <a:pt x="562084" y="0"/>
                  </a:cubicBezTo>
                  <a:cubicBezTo>
                    <a:pt x="708949" y="-11266"/>
                    <a:pt x="846138" y="8655"/>
                    <a:pt x="989080" y="0"/>
                  </a:cubicBezTo>
                  <a:cubicBezTo>
                    <a:pt x="1132022" y="-8655"/>
                    <a:pt x="1285203" y="12608"/>
                    <a:pt x="1443332" y="0"/>
                  </a:cubicBezTo>
                  <a:cubicBezTo>
                    <a:pt x="1483853" y="3313"/>
                    <a:pt x="1516246" y="26854"/>
                    <a:pt x="1523909" y="80577"/>
                  </a:cubicBezTo>
                  <a:cubicBezTo>
                    <a:pt x="1538198" y="236248"/>
                    <a:pt x="1502993" y="272767"/>
                    <a:pt x="1523909" y="402878"/>
                  </a:cubicBezTo>
                  <a:cubicBezTo>
                    <a:pt x="1524011" y="451587"/>
                    <a:pt x="1484044" y="477632"/>
                    <a:pt x="1443332" y="483455"/>
                  </a:cubicBezTo>
                  <a:cubicBezTo>
                    <a:pt x="1258641" y="529222"/>
                    <a:pt x="1223788" y="445139"/>
                    <a:pt x="1029963" y="483455"/>
                  </a:cubicBezTo>
                  <a:cubicBezTo>
                    <a:pt x="836138" y="521771"/>
                    <a:pt x="813867" y="432524"/>
                    <a:pt x="602966" y="483455"/>
                  </a:cubicBezTo>
                  <a:cubicBezTo>
                    <a:pt x="392065" y="534386"/>
                    <a:pt x="296568" y="431612"/>
                    <a:pt x="80577" y="483455"/>
                  </a:cubicBezTo>
                  <a:cubicBezTo>
                    <a:pt x="31267" y="473388"/>
                    <a:pt x="-12703" y="446082"/>
                    <a:pt x="0" y="402878"/>
                  </a:cubicBezTo>
                  <a:cubicBezTo>
                    <a:pt x="-19569" y="261526"/>
                    <a:pt x="26131" y="145511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995" y="35205"/>
                    <a:pt x="26495" y="-2422"/>
                    <a:pt x="80577" y="0"/>
                  </a:cubicBezTo>
                  <a:cubicBezTo>
                    <a:pt x="277059" y="-11551"/>
                    <a:pt x="312748" y="43918"/>
                    <a:pt x="493946" y="0"/>
                  </a:cubicBezTo>
                  <a:cubicBezTo>
                    <a:pt x="675144" y="-43918"/>
                    <a:pt x="796013" y="22152"/>
                    <a:pt x="907315" y="0"/>
                  </a:cubicBezTo>
                  <a:cubicBezTo>
                    <a:pt x="1018617" y="-22152"/>
                    <a:pt x="1264676" y="36798"/>
                    <a:pt x="1443332" y="0"/>
                  </a:cubicBezTo>
                  <a:cubicBezTo>
                    <a:pt x="1489346" y="9529"/>
                    <a:pt x="1521881" y="24308"/>
                    <a:pt x="1523909" y="80577"/>
                  </a:cubicBezTo>
                  <a:cubicBezTo>
                    <a:pt x="1536135" y="186160"/>
                    <a:pt x="1516304" y="261308"/>
                    <a:pt x="1523909" y="402878"/>
                  </a:cubicBezTo>
                  <a:cubicBezTo>
                    <a:pt x="1528525" y="448394"/>
                    <a:pt x="1479993" y="488051"/>
                    <a:pt x="1443332" y="483455"/>
                  </a:cubicBezTo>
                  <a:cubicBezTo>
                    <a:pt x="1238925" y="496946"/>
                    <a:pt x="1119308" y="446864"/>
                    <a:pt x="1016335" y="483455"/>
                  </a:cubicBezTo>
                  <a:cubicBezTo>
                    <a:pt x="913362" y="520046"/>
                    <a:pt x="727935" y="482052"/>
                    <a:pt x="589339" y="483455"/>
                  </a:cubicBezTo>
                  <a:cubicBezTo>
                    <a:pt x="450743" y="484858"/>
                    <a:pt x="317812" y="441961"/>
                    <a:pt x="80577" y="483455"/>
                  </a:cubicBezTo>
                  <a:cubicBezTo>
                    <a:pt x="47539" y="477818"/>
                    <a:pt x="1973" y="439932"/>
                    <a:pt x="0" y="402878"/>
                  </a:cubicBezTo>
                  <a:cubicBezTo>
                    <a:pt x="-7436" y="243509"/>
                    <a:pt x="17052" y="16888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Objectif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13860BE7-F4C0-9C3C-0E86-1321F523AB06}"/>
                </a:ext>
              </a:extLst>
            </p:cNvPr>
            <p:cNvSpPr/>
            <p:nvPr/>
          </p:nvSpPr>
          <p:spPr>
            <a:xfrm>
              <a:off x="7340789" y="2207628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62084 w 1523909"/>
                <a:gd name="connsiteY2" fmla="*/ 0 h 483455"/>
                <a:gd name="connsiteX3" fmla="*/ 989080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1029963 w 1523909"/>
                <a:gd name="connsiteY8" fmla="*/ 483455 h 483455"/>
                <a:gd name="connsiteX9" fmla="*/ 602966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4194" y="35102"/>
                    <a:pt x="37487" y="-2826"/>
                    <a:pt x="80577" y="0"/>
                  </a:cubicBezTo>
                  <a:cubicBezTo>
                    <a:pt x="253443" y="-41015"/>
                    <a:pt x="415219" y="11266"/>
                    <a:pt x="562084" y="0"/>
                  </a:cubicBezTo>
                  <a:cubicBezTo>
                    <a:pt x="708949" y="-11266"/>
                    <a:pt x="846138" y="8655"/>
                    <a:pt x="989080" y="0"/>
                  </a:cubicBezTo>
                  <a:cubicBezTo>
                    <a:pt x="1132022" y="-8655"/>
                    <a:pt x="1285203" y="12608"/>
                    <a:pt x="1443332" y="0"/>
                  </a:cubicBezTo>
                  <a:cubicBezTo>
                    <a:pt x="1483853" y="3313"/>
                    <a:pt x="1516246" y="26854"/>
                    <a:pt x="1523909" y="80577"/>
                  </a:cubicBezTo>
                  <a:cubicBezTo>
                    <a:pt x="1538198" y="236248"/>
                    <a:pt x="1502993" y="272767"/>
                    <a:pt x="1523909" y="402878"/>
                  </a:cubicBezTo>
                  <a:cubicBezTo>
                    <a:pt x="1524011" y="451587"/>
                    <a:pt x="1484044" y="477632"/>
                    <a:pt x="1443332" y="483455"/>
                  </a:cubicBezTo>
                  <a:cubicBezTo>
                    <a:pt x="1258641" y="529222"/>
                    <a:pt x="1223788" y="445139"/>
                    <a:pt x="1029963" y="483455"/>
                  </a:cubicBezTo>
                  <a:cubicBezTo>
                    <a:pt x="836138" y="521771"/>
                    <a:pt x="813867" y="432524"/>
                    <a:pt x="602966" y="483455"/>
                  </a:cubicBezTo>
                  <a:cubicBezTo>
                    <a:pt x="392065" y="534386"/>
                    <a:pt x="296568" y="431612"/>
                    <a:pt x="80577" y="483455"/>
                  </a:cubicBezTo>
                  <a:cubicBezTo>
                    <a:pt x="31267" y="473388"/>
                    <a:pt x="-12703" y="446082"/>
                    <a:pt x="0" y="402878"/>
                  </a:cubicBezTo>
                  <a:cubicBezTo>
                    <a:pt x="-19569" y="261526"/>
                    <a:pt x="26131" y="145511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995" y="35205"/>
                    <a:pt x="26495" y="-2422"/>
                    <a:pt x="80577" y="0"/>
                  </a:cubicBezTo>
                  <a:cubicBezTo>
                    <a:pt x="277059" y="-11551"/>
                    <a:pt x="312748" y="43918"/>
                    <a:pt x="493946" y="0"/>
                  </a:cubicBezTo>
                  <a:cubicBezTo>
                    <a:pt x="675144" y="-43918"/>
                    <a:pt x="796013" y="22152"/>
                    <a:pt x="907315" y="0"/>
                  </a:cubicBezTo>
                  <a:cubicBezTo>
                    <a:pt x="1018617" y="-22152"/>
                    <a:pt x="1264676" y="36798"/>
                    <a:pt x="1443332" y="0"/>
                  </a:cubicBezTo>
                  <a:cubicBezTo>
                    <a:pt x="1489346" y="9529"/>
                    <a:pt x="1521881" y="24308"/>
                    <a:pt x="1523909" y="80577"/>
                  </a:cubicBezTo>
                  <a:cubicBezTo>
                    <a:pt x="1536135" y="186160"/>
                    <a:pt x="1516304" y="261308"/>
                    <a:pt x="1523909" y="402878"/>
                  </a:cubicBezTo>
                  <a:cubicBezTo>
                    <a:pt x="1528525" y="448394"/>
                    <a:pt x="1479993" y="488051"/>
                    <a:pt x="1443332" y="483455"/>
                  </a:cubicBezTo>
                  <a:cubicBezTo>
                    <a:pt x="1238925" y="496946"/>
                    <a:pt x="1119308" y="446864"/>
                    <a:pt x="1016335" y="483455"/>
                  </a:cubicBezTo>
                  <a:cubicBezTo>
                    <a:pt x="913362" y="520046"/>
                    <a:pt x="727935" y="482052"/>
                    <a:pt x="589339" y="483455"/>
                  </a:cubicBezTo>
                  <a:cubicBezTo>
                    <a:pt x="450743" y="484858"/>
                    <a:pt x="317812" y="441961"/>
                    <a:pt x="80577" y="483455"/>
                  </a:cubicBezTo>
                  <a:cubicBezTo>
                    <a:pt x="47539" y="477818"/>
                    <a:pt x="1973" y="439932"/>
                    <a:pt x="0" y="402878"/>
                  </a:cubicBezTo>
                  <a:cubicBezTo>
                    <a:pt x="-7436" y="243509"/>
                    <a:pt x="17052" y="16888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Objectif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8F1ABA6-67DC-73DB-EA92-C235F1D00F1E}"/>
                </a:ext>
              </a:extLst>
            </p:cNvPr>
            <p:cNvSpPr/>
            <p:nvPr/>
          </p:nvSpPr>
          <p:spPr>
            <a:xfrm>
              <a:off x="7479098" y="2310690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62084 w 1523909"/>
                <a:gd name="connsiteY2" fmla="*/ 0 h 483455"/>
                <a:gd name="connsiteX3" fmla="*/ 989080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1029963 w 1523909"/>
                <a:gd name="connsiteY8" fmla="*/ 483455 h 483455"/>
                <a:gd name="connsiteX9" fmla="*/ 602966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4194" y="35102"/>
                    <a:pt x="37487" y="-2826"/>
                    <a:pt x="80577" y="0"/>
                  </a:cubicBezTo>
                  <a:cubicBezTo>
                    <a:pt x="253443" y="-41015"/>
                    <a:pt x="415219" y="11266"/>
                    <a:pt x="562084" y="0"/>
                  </a:cubicBezTo>
                  <a:cubicBezTo>
                    <a:pt x="708949" y="-11266"/>
                    <a:pt x="846138" y="8655"/>
                    <a:pt x="989080" y="0"/>
                  </a:cubicBezTo>
                  <a:cubicBezTo>
                    <a:pt x="1132022" y="-8655"/>
                    <a:pt x="1285203" y="12608"/>
                    <a:pt x="1443332" y="0"/>
                  </a:cubicBezTo>
                  <a:cubicBezTo>
                    <a:pt x="1483853" y="3313"/>
                    <a:pt x="1516246" y="26854"/>
                    <a:pt x="1523909" y="80577"/>
                  </a:cubicBezTo>
                  <a:cubicBezTo>
                    <a:pt x="1538198" y="236248"/>
                    <a:pt x="1502993" y="272767"/>
                    <a:pt x="1523909" y="402878"/>
                  </a:cubicBezTo>
                  <a:cubicBezTo>
                    <a:pt x="1524011" y="451587"/>
                    <a:pt x="1484044" y="477632"/>
                    <a:pt x="1443332" y="483455"/>
                  </a:cubicBezTo>
                  <a:cubicBezTo>
                    <a:pt x="1258641" y="529222"/>
                    <a:pt x="1223788" y="445139"/>
                    <a:pt x="1029963" y="483455"/>
                  </a:cubicBezTo>
                  <a:cubicBezTo>
                    <a:pt x="836138" y="521771"/>
                    <a:pt x="813867" y="432524"/>
                    <a:pt x="602966" y="483455"/>
                  </a:cubicBezTo>
                  <a:cubicBezTo>
                    <a:pt x="392065" y="534386"/>
                    <a:pt x="296568" y="431612"/>
                    <a:pt x="80577" y="483455"/>
                  </a:cubicBezTo>
                  <a:cubicBezTo>
                    <a:pt x="31267" y="473388"/>
                    <a:pt x="-12703" y="446082"/>
                    <a:pt x="0" y="402878"/>
                  </a:cubicBezTo>
                  <a:cubicBezTo>
                    <a:pt x="-19569" y="261526"/>
                    <a:pt x="26131" y="145511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995" y="35205"/>
                    <a:pt x="26495" y="-2422"/>
                    <a:pt x="80577" y="0"/>
                  </a:cubicBezTo>
                  <a:cubicBezTo>
                    <a:pt x="277059" y="-11551"/>
                    <a:pt x="312748" y="43918"/>
                    <a:pt x="493946" y="0"/>
                  </a:cubicBezTo>
                  <a:cubicBezTo>
                    <a:pt x="675144" y="-43918"/>
                    <a:pt x="796013" y="22152"/>
                    <a:pt x="907315" y="0"/>
                  </a:cubicBezTo>
                  <a:cubicBezTo>
                    <a:pt x="1018617" y="-22152"/>
                    <a:pt x="1264676" y="36798"/>
                    <a:pt x="1443332" y="0"/>
                  </a:cubicBezTo>
                  <a:cubicBezTo>
                    <a:pt x="1489346" y="9529"/>
                    <a:pt x="1521881" y="24308"/>
                    <a:pt x="1523909" y="80577"/>
                  </a:cubicBezTo>
                  <a:cubicBezTo>
                    <a:pt x="1536135" y="186160"/>
                    <a:pt x="1516304" y="261308"/>
                    <a:pt x="1523909" y="402878"/>
                  </a:cubicBezTo>
                  <a:cubicBezTo>
                    <a:pt x="1528525" y="448394"/>
                    <a:pt x="1479993" y="488051"/>
                    <a:pt x="1443332" y="483455"/>
                  </a:cubicBezTo>
                  <a:cubicBezTo>
                    <a:pt x="1238925" y="496946"/>
                    <a:pt x="1119308" y="446864"/>
                    <a:pt x="1016335" y="483455"/>
                  </a:cubicBezTo>
                  <a:cubicBezTo>
                    <a:pt x="913362" y="520046"/>
                    <a:pt x="727935" y="482052"/>
                    <a:pt x="589339" y="483455"/>
                  </a:cubicBezTo>
                  <a:cubicBezTo>
                    <a:pt x="450743" y="484858"/>
                    <a:pt x="317812" y="441961"/>
                    <a:pt x="80577" y="483455"/>
                  </a:cubicBezTo>
                  <a:cubicBezTo>
                    <a:pt x="47539" y="477818"/>
                    <a:pt x="1973" y="439932"/>
                    <a:pt x="0" y="402878"/>
                  </a:cubicBezTo>
                  <a:cubicBezTo>
                    <a:pt x="-7436" y="243509"/>
                    <a:pt x="17052" y="16888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Consequence</a:t>
              </a:r>
            </a:p>
          </p:txBody>
        </p:sp>
      </p:grpSp>
      <p:sp>
        <p:nvSpPr>
          <p:cNvPr id="31" name="Can 30">
            <a:extLst>
              <a:ext uri="{FF2B5EF4-FFF2-40B4-BE49-F238E27FC236}">
                <a16:creationId xmlns:a16="http://schemas.microsoft.com/office/drawing/2014/main" id="{5919827E-BEF1-8D1E-1CD6-7FF8C4D52A7E}"/>
              </a:ext>
            </a:extLst>
          </p:cNvPr>
          <p:cNvSpPr/>
          <p:nvPr/>
        </p:nvSpPr>
        <p:spPr>
          <a:xfrm>
            <a:off x="940211" y="4900205"/>
            <a:ext cx="8445374" cy="1452080"/>
          </a:xfrm>
          <a:prstGeom prst="can">
            <a:avLst/>
          </a:prstGeom>
          <a:noFill/>
          <a:ln w="476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/>
          </a:p>
        </p:txBody>
      </p:sp>
      <p:sp>
        <p:nvSpPr>
          <p:cNvPr id="32" name="Notched Right Arrow 31">
            <a:extLst>
              <a:ext uri="{FF2B5EF4-FFF2-40B4-BE49-F238E27FC236}">
                <a16:creationId xmlns:a16="http://schemas.microsoft.com/office/drawing/2014/main" id="{7498940A-2C68-DFEE-3622-F665C0D69E49}"/>
              </a:ext>
            </a:extLst>
          </p:cNvPr>
          <p:cNvSpPr/>
          <p:nvPr/>
        </p:nvSpPr>
        <p:spPr>
          <a:xfrm rot="16200000" flipV="1">
            <a:off x="6474346" y="4181293"/>
            <a:ext cx="665067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6EBD3D54-4699-3165-92AB-C30A57837C03}"/>
              </a:ext>
            </a:extLst>
          </p:cNvPr>
          <p:cNvSpPr/>
          <p:nvPr/>
        </p:nvSpPr>
        <p:spPr>
          <a:xfrm>
            <a:off x="10442041" y="3386838"/>
            <a:ext cx="1030037" cy="335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Criteria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B07541-F3AA-8B2A-69E7-D6BCB2C707C5}"/>
              </a:ext>
            </a:extLst>
          </p:cNvPr>
          <p:cNvCxnSpPr>
            <a:cxnSpLocks/>
            <a:stCxn id="21" idx="3"/>
            <a:endCxn id="33" idx="3"/>
          </p:cNvCxnSpPr>
          <p:nvPr/>
        </p:nvCxnSpPr>
        <p:spPr>
          <a:xfrm flipV="1">
            <a:off x="9463359" y="3554658"/>
            <a:ext cx="978682" cy="2785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D2AED83-FB03-951F-55A2-650B2FDE81E9}"/>
              </a:ext>
            </a:extLst>
          </p:cNvPr>
          <p:cNvSpPr txBox="1"/>
          <p:nvPr/>
        </p:nvSpPr>
        <p:spPr>
          <a:xfrm>
            <a:off x="10209532" y="2217536"/>
            <a:ext cx="1254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Memorisation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2AEC8E0-FE68-6F78-DF5F-83DA7500243A}"/>
              </a:ext>
            </a:extLst>
          </p:cNvPr>
          <p:cNvSpPr txBox="1"/>
          <p:nvPr/>
        </p:nvSpPr>
        <p:spPr>
          <a:xfrm>
            <a:off x="2756299" y="4160869"/>
            <a:ext cx="12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Abstraction / Clustering</a:t>
            </a:r>
          </a:p>
        </p:txBody>
      </p: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EE0576D1-CB1E-F572-A3EA-2ED8831D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3353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4" name="U-Turn Arrow 3">
            <a:extLst>
              <a:ext uri="{FF2B5EF4-FFF2-40B4-BE49-F238E27FC236}">
                <a16:creationId xmlns:a16="http://schemas.microsoft.com/office/drawing/2014/main" id="{EF5FFCA1-D49D-D646-4E7D-FFC6A7A601AC}"/>
              </a:ext>
            </a:extLst>
          </p:cNvPr>
          <p:cNvSpPr/>
          <p:nvPr/>
        </p:nvSpPr>
        <p:spPr>
          <a:xfrm rot="16200000" flipH="1" flipV="1">
            <a:off x="8595807" y="2803280"/>
            <a:ext cx="4324261" cy="2562478"/>
          </a:xfrm>
          <a:prstGeom prst="uturnArrow">
            <a:avLst>
              <a:gd name="adj1" fmla="val 5947"/>
              <a:gd name="adj2" fmla="val 12462"/>
              <a:gd name="adj3" fmla="val 13426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B10B7-13DA-AD1A-3B17-0969632C7D6C}"/>
              </a:ext>
            </a:extLst>
          </p:cNvPr>
          <p:cNvSpPr txBox="1"/>
          <p:nvPr/>
        </p:nvSpPr>
        <p:spPr>
          <a:xfrm>
            <a:off x="4257615" y="4895880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noProof="0" dirty="0"/>
              <a:t>Collective memory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CFEE4381-A53D-59A6-85E5-4144D6D4A344}"/>
              </a:ext>
            </a:extLst>
          </p:cNvPr>
          <p:cNvSpPr/>
          <p:nvPr/>
        </p:nvSpPr>
        <p:spPr>
          <a:xfrm>
            <a:off x="217905" y="1666175"/>
            <a:ext cx="1088747" cy="523219"/>
          </a:xfrm>
          <a:custGeom>
            <a:avLst/>
            <a:gdLst>
              <a:gd name="connsiteX0" fmla="*/ 0 w 1088747"/>
              <a:gd name="connsiteY0" fmla="*/ 87205 h 523219"/>
              <a:gd name="connsiteX1" fmla="*/ 87205 w 1088747"/>
              <a:gd name="connsiteY1" fmla="*/ 0 h 523219"/>
              <a:gd name="connsiteX2" fmla="*/ 544374 w 1088747"/>
              <a:gd name="connsiteY2" fmla="*/ 0 h 523219"/>
              <a:gd name="connsiteX3" fmla="*/ 1001542 w 1088747"/>
              <a:gd name="connsiteY3" fmla="*/ 0 h 523219"/>
              <a:gd name="connsiteX4" fmla="*/ 1088747 w 1088747"/>
              <a:gd name="connsiteY4" fmla="*/ 87205 h 523219"/>
              <a:gd name="connsiteX5" fmla="*/ 1088747 w 1088747"/>
              <a:gd name="connsiteY5" fmla="*/ 436014 h 523219"/>
              <a:gd name="connsiteX6" fmla="*/ 1001542 w 1088747"/>
              <a:gd name="connsiteY6" fmla="*/ 523219 h 523219"/>
              <a:gd name="connsiteX7" fmla="*/ 535230 w 1088747"/>
              <a:gd name="connsiteY7" fmla="*/ 523219 h 523219"/>
              <a:gd name="connsiteX8" fmla="*/ 87205 w 1088747"/>
              <a:gd name="connsiteY8" fmla="*/ 523219 h 523219"/>
              <a:gd name="connsiteX9" fmla="*/ 0 w 1088747"/>
              <a:gd name="connsiteY9" fmla="*/ 436014 h 523219"/>
              <a:gd name="connsiteX10" fmla="*/ 0 w 1088747"/>
              <a:gd name="connsiteY10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8747" h="523219" fill="none" extrusionOk="0">
                <a:moveTo>
                  <a:pt x="0" y="87205"/>
                </a:moveTo>
                <a:cubicBezTo>
                  <a:pt x="5356" y="45603"/>
                  <a:pt x="49358" y="-9031"/>
                  <a:pt x="87205" y="0"/>
                </a:cubicBezTo>
                <a:cubicBezTo>
                  <a:pt x="222524" y="-27174"/>
                  <a:pt x="373607" y="1850"/>
                  <a:pt x="544374" y="0"/>
                </a:cubicBezTo>
                <a:cubicBezTo>
                  <a:pt x="715141" y="-1850"/>
                  <a:pt x="902350" y="38303"/>
                  <a:pt x="1001542" y="0"/>
                </a:cubicBezTo>
                <a:cubicBezTo>
                  <a:pt x="1046070" y="-7408"/>
                  <a:pt x="1089706" y="26072"/>
                  <a:pt x="1088747" y="87205"/>
                </a:cubicBezTo>
                <a:cubicBezTo>
                  <a:pt x="1129310" y="229458"/>
                  <a:pt x="1070583" y="317774"/>
                  <a:pt x="1088747" y="436014"/>
                </a:cubicBezTo>
                <a:cubicBezTo>
                  <a:pt x="1084292" y="484359"/>
                  <a:pt x="1051939" y="519189"/>
                  <a:pt x="1001542" y="523219"/>
                </a:cubicBezTo>
                <a:cubicBezTo>
                  <a:pt x="770025" y="559423"/>
                  <a:pt x="632126" y="477668"/>
                  <a:pt x="535230" y="523219"/>
                </a:cubicBezTo>
                <a:cubicBezTo>
                  <a:pt x="438334" y="568770"/>
                  <a:pt x="200287" y="506050"/>
                  <a:pt x="87205" y="523219"/>
                </a:cubicBezTo>
                <a:cubicBezTo>
                  <a:pt x="38723" y="514586"/>
                  <a:pt x="6193" y="485467"/>
                  <a:pt x="0" y="436014"/>
                </a:cubicBezTo>
                <a:cubicBezTo>
                  <a:pt x="-5363" y="356074"/>
                  <a:pt x="31183" y="166805"/>
                  <a:pt x="0" y="87205"/>
                </a:cubicBezTo>
                <a:close/>
              </a:path>
              <a:path w="1088747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278516" y="-13626"/>
                  <a:pt x="436194" y="21198"/>
                  <a:pt x="562660" y="0"/>
                </a:cubicBezTo>
                <a:cubicBezTo>
                  <a:pt x="689126" y="-21198"/>
                  <a:pt x="876692" y="21419"/>
                  <a:pt x="1001542" y="0"/>
                </a:cubicBezTo>
                <a:cubicBezTo>
                  <a:pt x="1042537" y="-3921"/>
                  <a:pt x="1098163" y="43542"/>
                  <a:pt x="1088747" y="87205"/>
                </a:cubicBezTo>
                <a:cubicBezTo>
                  <a:pt x="1101830" y="216102"/>
                  <a:pt x="1065434" y="304649"/>
                  <a:pt x="1088747" y="436014"/>
                </a:cubicBezTo>
                <a:cubicBezTo>
                  <a:pt x="1094004" y="475621"/>
                  <a:pt x="1048042" y="524680"/>
                  <a:pt x="1001542" y="523219"/>
                </a:cubicBezTo>
                <a:cubicBezTo>
                  <a:pt x="833037" y="524311"/>
                  <a:pt x="637448" y="518336"/>
                  <a:pt x="544374" y="523219"/>
                </a:cubicBezTo>
                <a:cubicBezTo>
                  <a:pt x="451300" y="528102"/>
                  <a:pt x="241389" y="482223"/>
                  <a:pt x="87205" y="523219"/>
                </a:cubicBezTo>
                <a:cubicBezTo>
                  <a:pt x="32453" y="522842"/>
                  <a:pt x="942" y="481593"/>
                  <a:pt x="0" y="436014"/>
                </a:cubicBezTo>
                <a:cubicBezTo>
                  <a:pt x="-8313" y="344289"/>
                  <a:pt x="30971" y="181811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Situation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237BEB4-2F2A-10FA-78FB-ABA6097F70E4}"/>
              </a:ext>
            </a:extLst>
          </p:cNvPr>
          <p:cNvCxnSpPr>
            <a:cxnSpLocks/>
            <a:stCxn id="47" idx="3"/>
            <a:endCxn id="6" idx="1"/>
          </p:cNvCxnSpPr>
          <p:nvPr/>
        </p:nvCxnSpPr>
        <p:spPr>
          <a:xfrm>
            <a:off x="1306652" y="1927785"/>
            <a:ext cx="1322852" cy="24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D2AE200-F048-4572-170C-4340FC2B1BE7}"/>
              </a:ext>
            </a:extLst>
          </p:cNvPr>
          <p:cNvSpPr txBox="1"/>
          <p:nvPr/>
        </p:nvSpPr>
        <p:spPr>
          <a:xfrm>
            <a:off x="1318188" y="1979676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Interpretation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B3BF0A9-07FB-CCFF-B699-63A1B888D51D}"/>
              </a:ext>
            </a:extLst>
          </p:cNvPr>
          <p:cNvSpPr txBox="1"/>
          <p:nvPr/>
        </p:nvSpPr>
        <p:spPr>
          <a:xfrm>
            <a:off x="3505176" y="3604458"/>
            <a:ext cx="9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A21F0F-2E3A-BA8D-27FB-32BEA045DE0B}"/>
              </a:ext>
            </a:extLst>
          </p:cNvPr>
          <p:cNvSpPr txBox="1"/>
          <p:nvPr/>
        </p:nvSpPr>
        <p:spPr>
          <a:xfrm>
            <a:off x="78577" y="3297789"/>
            <a:ext cx="916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noProof="0" dirty="0"/>
              <a:t>Culture</a:t>
            </a:r>
            <a:br>
              <a:rPr lang="en-CA" noProof="0" dirty="0"/>
            </a:br>
            <a:r>
              <a:rPr lang="en-CA" noProof="0" dirty="0"/>
              <a:t>&amp; Rules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2D0513-FD41-6944-DBC9-FFDCDDED26C5}"/>
              </a:ext>
            </a:extLst>
          </p:cNvPr>
          <p:cNvSpPr txBox="1"/>
          <p:nvPr/>
        </p:nvSpPr>
        <p:spPr>
          <a:xfrm>
            <a:off x="9497173" y="357557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Evaluation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FD9EDFE-1A2E-5077-04D1-2CBF8406AFC6}"/>
              </a:ext>
            </a:extLst>
          </p:cNvPr>
          <p:cNvGrpSpPr/>
          <p:nvPr/>
        </p:nvGrpSpPr>
        <p:grpSpPr>
          <a:xfrm>
            <a:off x="9649502" y="4761579"/>
            <a:ext cx="1800526" cy="689579"/>
            <a:chOff x="9263745" y="2718042"/>
            <a:chExt cx="1800526" cy="68957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4CA2066-8394-F5EE-9CE7-EDCD28069C05}"/>
                </a:ext>
              </a:extLst>
            </p:cNvPr>
            <p:cNvSpPr/>
            <p:nvPr/>
          </p:nvSpPr>
          <p:spPr>
            <a:xfrm>
              <a:off x="9263745" y="2718042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53C3344-8525-2373-D603-B0EB63C8DA36}"/>
                </a:ext>
              </a:extLst>
            </p:cNvPr>
            <p:cNvSpPr/>
            <p:nvPr/>
          </p:nvSpPr>
          <p:spPr>
            <a:xfrm>
              <a:off x="9402053" y="2821104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26E3178-78D3-1218-40AB-172922625883}"/>
                </a:ext>
              </a:extLst>
            </p:cNvPr>
            <p:cNvSpPr/>
            <p:nvPr/>
          </p:nvSpPr>
          <p:spPr>
            <a:xfrm>
              <a:off x="9540362" y="29241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Objectives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E04AB5C4-F4E1-4C59-610B-AD0C7E834DB6}"/>
              </a:ext>
            </a:extLst>
          </p:cNvPr>
          <p:cNvSpPr txBox="1"/>
          <p:nvPr/>
        </p:nvSpPr>
        <p:spPr>
          <a:xfrm>
            <a:off x="5498243" y="4121867"/>
            <a:ext cx="1036800" cy="51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noProof="0" dirty="0"/>
              <a:t>Causal theory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E08CC7-F959-2181-6287-CE68CF159D73}"/>
              </a:ext>
            </a:extLst>
          </p:cNvPr>
          <p:cNvSpPr txBox="1"/>
          <p:nvPr/>
        </p:nvSpPr>
        <p:spPr>
          <a:xfrm>
            <a:off x="9055875" y="4151173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noProof="0" dirty="0"/>
              <a:t>Negotiation</a:t>
            </a:r>
          </a:p>
        </p:txBody>
      </p:sp>
      <p:sp>
        <p:nvSpPr>
          <p:cNvPr id="73" name="Notched Right Arrow 72">
            <a:extLst>
              <a:ext uri="{FF2B5EF4-FFF2-40B4-BE49-F238E27FC236}">
                <a16:creationId xmlns:a16="http://schemas.microsoft.com/office/drawing/2014/main" id="{CE2DB06A-D32E-0A10-57FF-5E69C1CB6B41}"/>
              </a:ext>
            </a:extLst>
          </p:cNvPr>
          <p:cNvSpPr/>
          <p:nvPr/>
        </p:nvSpPr>
        <p:spPr>
          <a:xfrm rot="10800000">
            <a:off x="6319609" y="2323495"/>
            <a:ext cx="1357801" cy="333036"/>
          </a:xfrm>
          <a:prstGeom prst="notch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06CCC71-24AB-8F4D-E537-9B2813745314}"/>
              </a:ext>
            </a:extLst>
          </p:cNvPr>
          <p:cNvSpPr txBox="1"/>
          <p:nvPr/>
        </p:nvSpPr>
        <p:spPr>
          <a:xfrm>
            <a:off x="6259738" y="255436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noProof="0" dirty="0"/>
              <a:t>Corrections</a:t>
            </a:r>
          </a:p>
        </p:txBody>
      </p:sp>
      <p:sp>
        <p:nvSpPr>
          <p:cNvPr id="85" name="Notched Right Arrow 84">
            <a:extLst>
              <a:ext uri="{FF2B5EF4-FFF2-40B4-BE49-F238E27FC236}">
                <a16:creationId xmlns:a16="http://schemas.microsoft.com/office/drawing/2014/main" id="{C05A6BC7-358B-FA15-92BB-2180F4C68766}"/>
              </a:ext>
            </a:extLst>
          </p:cNvPr>
          <p:cNvSpPr/>
          <p:nvPr/>
        </p:nvSpPr>
        <p:spPr>
          <a:xfrm rot="16200000" flipV="1">
            <a:off x="1962677" y="4192334"/>
            <a:ext cx="665067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86" name="Notched Right Arrow 85">
            <a:extLst>
              <a:ext uri="{FF2B5EF4-FFF2-40B4-BE49-F238E27FC236}">
                <a16:creationId xmlns:a16="http://schemas.microsoft.com/office/drawing/2014/main" id="{E75E045E-697E-9E2A-6A2C-727A082288DD}"/>
              </a:ext>
            </a:extLst>
          </p:cNvPr>
          <p:cNvSpPr/>
          <p:nvPr/>
        </p:nvSpPr>
        <p:spPr>
          <a:xfrm rot="16200000" flipV="1">
            <a:off x="10639433" y="4121409"/>
            <a:ext cx="523219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49693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22CE-6D90-45AD-7EA4-E3837BE5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noProof="0" dirty="0"/>
              <a:t>Assumptions of the rational decision model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FAFC27F-351E-4590-08B6-E980BE8E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2025-08-18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5EF8C4E-73C1-1F98-1622-63EBA5C3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Democracy as Scaled Collective Intelligence</a:t>
            </a: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BC45F1E6-8FE1-22EB-84AE-50AC7ACC5106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565429931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838199" y="2136775"/>
          <a:ext cx="10515599" cy="148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ext Placeholder 2">
            <a:extLst>
              <a:ext uri="{FF2B5EF4-FFF2-40B4-BE49-F238E27FC236}">
                <a16:creationId xmlns:a16="http://schemas.microsoft.com/office/drawing/2014/main" id="{A5D3D8F8-801F-39BA-8198-D3E999EDBF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86872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838198" y="3886200"/>
          <a:ext cx="10515599" cy="148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4592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D79A1-E9D0-14B3-DBDC-14DF1E2BE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03F3-92C8-B769-B306-0E7526A68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CA" cap="none" spc="0" noProof="0" dirty="0">
                <a:solidFill>
                  <a:schemeClr val="tx1"/>
                </a:solidFill>
              </a:rPr>
              <a:t>DEMOCRACY AS SOCIAL NEGOTIATION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D7C6-A8D1-4817-7215-D5FA912454A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7748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2025-08-18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D2C94-2300-722D-12B9-DEE30B569C2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31350" y="6356350"/>
            <a:ext cx="26606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Democracy as Scaled Collective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214495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FDB0E9-79E2-E1E1-1CF7-60B9A027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Cognition as a social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EF6F7-9486-07B8-BEFC-D5E97252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D006-82FE-20A9-26B5-3638793C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8D1A615-929A-C432-AA4E-3907454AC4D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CA" noProof="0" dirty="0"/>
              <a:t>Under certain conditions, collective cognition is more accurate</a:t>
            </a:r>
          </a:p>
          <a:p>
            <a:pPr lvl="1"/>
            <a:r>
              <a:rPr lang="en-CA" noProof="0" dirty="0"/>
              <a:t>Requisite variety vs group-think</a:t>
            </a:r>
          </a:p>
          <a:p>
            <a:pPr lvl="1"/>
            <a:r>
              <a:rPr lang="en-CA" noProof="0" dirty="0"/>
              <a:t>Compatible goals vs polarization</a:t>
            </a:r>
          </a:p>
          <a:p>
            <a:pPr lvl="1"/>
            <a:r>
              <a:rPr lang="en-CA" noProof="0" dirty="0"/>
              <a:t>Cognitive biases such as confirmation biases are valuable labour-sharing heuristics in collective cognition. </a:t>
            </a:r>
            <a:br>
              <a:rPr lang="en-CA" noProof="0" dirty="0"/>
            </a:br>
            <a:r>
              <a:rPr lang="en-CA" noProof="0" dirty="0"/>
              <a:t>Did evolution primarily optimize the latter?</a:t>
            </a:r>
          </a:p>
          <a:p>
            <a:r>
              <a:rPr lang="en-CA" noProof="0" dirty="0"/>
              <a:t>Enactive cognition: society as part of the thinking environment</a:t>
            </a:r>
          </a:p>
          <a:p>
            <a:r>
              <a:rPr lang="en-CA" dirty="0"/>
              <a:t>Verified in deliberative polling and citizen assemblies</a:t>
            </a:r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56725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10D4-B411-D254-C3C1-170F5CD1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Institutions as stewards of feedback loops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8F39D-AADE-AD51-1719-62AFB89F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E5063-DBC1-30FA-D69D-2314A2A9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AC76E-9966-DFE5-3408-F0EDDC7BA25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numCol="2" spcCol="180000">
            <a:normAutofit fontScale="85000" lnSpcReduction="20000"/>
          </a:bodyPr>
          <a:lstStyle/>
          <a:p>
            <a:r>
              <a:rPr lang="en-CA" noProof="0" dirty="0"/>
              <a:t>First loop: What are we doing</a:t>
            </a:r>
          </a:p>
          <a:p>
            <a:pPr lvl="1"/>
            <a:r>
              <a:rPr lang="en-CA" noProof="0" dirty="0"/>
              <a:t>Bureaucracy for measurement</a:t>
            </a:r>
          </a:p>
          <a:p>
            <a:pPr lvl="1"/>
            <a:r>
              <a:rPr lang="en-CA" noProof="0" dirty="0"/>
              <a:t>Police / judicial / auditors identify deviations</a:t>
            </a:r>
          </a:p>
          <a:p>
            <a:pPr lvl="1"/>
            <a:r>
              <a:rPr lang="en-CA" noProof="0" dirty="0"/>
              <a:t>Journalists direct collective attention to deviations</a:t>
            </a:r>
          </a:p>
          <a:p>
            <a:r>
              <a:rPr lang="en-CA" noProof="0" dirty="0"/>
              <a:t>Second loop: Theory building</a:t>
            </a:r>
          </a:p>
          <a:p>
            <a:pPr lvl="1"/>
            <a:r>
              <a:rPr lang="en-CA" noProof="0" dirty="0"/>
              <a:t>Scholarship / Science</a:t>
            </a:r>
          </a:p>
          <a:p>
            <a:pPr lvl="1"/>
            <a:r>
              <a:rPr lang="en-CA" noProof="0" dirty="0"/>
              <a:t>Culture</a:t>
            </a:r>
            <a:br>
              <a:rPr lang="en-CA" noProof="0" dirty="0"/>
            </a:br>
            <a:br>
              <a:rPr lang="en-CA" noProof="0" dirty="0"/>
            </a:br>
            <a:br>
              <a:rPr lang="en-CA" noProof="0" dirty="0"/>
            </a:br>
            <a:br>
              <a:rPr lang="en-CA" noProof="0" dirty="0"/>
            </a:br>
            <a:endParaRPr lang="en-CA" noProof="0" dirty="0"/>
          </a:p>
          <a:p>
            <a:r>
              <a:rPr lang="en-CA" noProof="0" dirty="0"/>
              <a:t>Third loop: Why are we doing this?</a:t>
            </a:r>
          </a:p>
          <a:p>
            <a:pPr lvl="1"/>
            <a:r>
              <a:rPr lang="en-CA" noProof="0" dirty="0"/>
              <a:t>Public agora</a:t>
            </a:r>
          </a:p>
          <a:p>
            <a:pPr lvl="1"/>
            <a:r>
              <a:rPr lang="en-CA" noProof="0" dirty="0"/>
              <a:t>(Counter-)Culture</a:t>
            </a:r>
          </a:p>
          <a:p>
            <a:pPr lvl="1"/>
            <a:r>
              <a:rPr lang="en-CA" noProof="0" dirty="0"/>
              <a:t>Elections</a:t>
            </a:r>
          </a:p>
          <a:p>
            <a:r>
              <a:rPr lang="en-CA" noProof="0" dirty="0"/>
              <a:t>Fourth loop: Improving on the process</a:t>
            </a:r>
          </a:p>
          <a:p>
            <a:pPr lvl="1"/>
            <a:r>
              <a:rPr lang="en-CA" noProof="0" dirty="0"/>
              <a:t>Political philosophy</a:t>
            </a:r>
          </a:p>
          <a:p>
            <a:pPr lvl="1"/>
            <a:r>
              <a:rPr lang="en-CA" noProof="0" dirty="0"/>
              <a:t>Epistemology</a:t>
            </a:r>
          </a:p>
          <a:p>
            <a:pPr lvl="1"/>
            <a:endParaRPr lang="en-CA" noProof="0" dirty="0"/>
          </a:p>
          <a:p>
            <a:pPr lvl="1"/>
            <a:endParaRPr lang="en-CA" noProof="0" dirty="0"/>
          </a:p>
          <a:p>
            <a:pPr lvl="1"/>
            <a:endParaRPr lang="en-CA" noProof="0" dirty="0"/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425497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48C5-0452-8330-8ACA-4663211F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Criteria: Why the institutions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C1878-2522-3C0E-5ADA-CDD8EE5F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428E9-788B-BE33-F485-28A92E90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EDDE32-9A4A-9177-3745-91CAAADD5F1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numCol="3" spcCol="144000">
            <a:normAutofit fontScale="92500" lnSpcReduction="10000"/>
          </a:bodyPr>
          <a:lstStyle/>
          <a:p>
            <a:r>
              <a:rPr lang="en-CA" b="1" dirty="0"/>
              <a:t>Verification</a:t>
            </a:r>
          </a:p>
          <a:p>
            <a:r>
              <a:rPr lang="en-CA" b="1" dirty="0"/>
              <a:t>Deliberation</a:t>
            </a:r>
          </a:p>
          <a:p>
            <a:r>
              <a:rPr lang="en-CA" b="1" dirty="0"/>
              <a:t>Accountability</a:t>
            </a:r>
          </a:p>
          <a:p>
            <a:r>
              <a:rPr lang="en-CA" b="1" dirty="0"/>
              <a:t>Trust</a:t>
            </a:r>
          </a:p>
          <a:p>
            <a:r>
              <a:rPr lang="en-CA" noProof="0" dirty="0"/>
              <a:t>Accuracy</a:t>
            </a:r>
          </a:p>
          <a:p>
            <a:r>
              <a:rPr lang="en-CA" noProof="0" dirty="0"/>
              <a:t>Alignment</a:t>
            </a:r>
          </a:p>
          <a:p>
            <a:r>
              <a:rPr lang="en-CA" noProof="0" dirty="0"/>
              <a:t>Cognitive Capacity</a:t>
            </a:r>
          </a:p>
          <a:p>
            <a:r>
              <a:rPr lang="en-CA" noProof="0" dirty="0"/>
              <a:t>Learning</a:t>
            </a:r>
          </a:p>
          <a:p>
            <a:r>
              <a:rPr lang="en-CA" noProof="0" dirty="0"/>
              <a:t>Learning Capacity</a:t>
            </a:r>
          </a:p>
          <a:p>
            <a:r>
              <a:rPr lang="en-CA" noProof="0" dirty="0"/>
              <a:t>Goal Coherence</a:t>
            </a:r>
          </a:p>
          <a:p>
            <a:r>
              <a:rPr lang="en-CA" noProof="0" dirty="0"/>
              <a:t>Representativity</a:t>
            </a:r>
          </a:p>
          <a:p>
            <a:r>
              <a:rPr lang="en-CA" noProof="0" dirty="0"/>
              <a:t>Action Coherence</a:t>
            </a:r>
          </a:p>
          <a:p>
            <a:r>
              <a:rPr lang="en-CA" noProof="0" dirty="0"/>
              <a:t>Expertise</a:t>
            </a:r>
          </a:p>
          <a:p>
            <a:r>
              <a:rPr lang="en-CA" noProof="0" dirty="0"/>
              <a:t>Scalability</a:t>
            </a:r>
          </a:p>
          <a:p>
            <a:r>
              <a:rPr lang="en-CA" noProof="0" dirty="0"/>
              <a:t>Diversity</a:t>
            </a:r>
          </a:p>
          <a:p>
            <a:r>
              <a:rPr lang="en-CA" noProof="0" dirty="0"/>
              <a:t>Equality</a:t>
            </a:r>
          </a:p>
          <a:p>
            <a:r>
              <a:rPr lang="en-CA" noProof="0" dirty="0"/>
              <a:t>Freedom</a:t>
            </a:r>
          </a:p>
          <a:p>
            <a:r>
              <a:rPr lang="en-CA" noProof="0" dirty="0"/>
              <a:t>Upwards Control</a:t>
            </a:r>
          </a:p>
          <a:p>
            <a:r>
              <a:rPr lang="en-CA" noProof="0" dirty="0"/>
              <a:t>Clarity</a:t>
            </a:r>
          </a:p>
          <a:p>
            <a:r>
              <a:rPr lang="en-CA" noProof="0" dirty="0"/>
              <a:t>Abstraction</a:t>
            </a:r>
          </a:p>
          <a:p>
            <a:r>
              <a:rPr lang="en-CA" noProof="0" dirty="0"/>
              <a:t>Approachability</a:t>
            </a:r>
          </a:p>
          <a:p>
            <a:r>
              <a:rPr lang="en-CA" noProof="0" dirty="0"/>
              <a:t>Connectedness</a:t>
            </a:r>
          </a:p>
        </p:txBody>
      </p:sp>
    </p:spTree>
    <p:extLst>
      <p:ext uri="{BB962C8B-B14F-4D97-AF65-F5344CB8AC3E}">
        <p14:creationId xmlns:p14="http://schemas.microsoft.com/office/powerpoint/2010/main" val="2438968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CF7C-2FD4-3265-66B0-31BA6731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Scaling the learning process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88449-27B1-384E-04A3-7BC8A108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B46E7-36B0-AD3E-7163-7BCB37C4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FD2D85-1F9C-D43A-7799-70387C9051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199" y="1527174"/>
            <a:ext cx="10515599" cy="1768953"/>
          </a:xfrm>
        </p:spPr>
        <p:txBody>
          <a:bodyPr>
            <a:normAutofit/>
          </a:bodyPr>
          <a:lstStyle/>
          <a:p>
            <a:r>
              <a:rPr lang="en-CA" sz="2400" noProof="0" dirty="0"/>
              <a:t>Learning loops have an overhead ∝ accumulated knowledge</a:t>
            </a:r>
          </a:p>
          <a:p>
            <a:r>
              <a:rPr lang="en-CA" sz="2400" noProof="0" dirty="0"/>
              <a:t>Trade-off between accuracy and cost of research (+ cognitive overhead)</a:t>
            </a:r>
          </a:p>
          <a:p>
            <a:r>
              <a:rPr lang="en-CA" sz="2400" noProof="0" dirty="0"/>
              <a:t>Trade-off between coherent policies and adapting to diverse concerns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DD9357-02AF-2BC2-DFBA-136D33B8F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301881"/>
              </p:ext>
            </p:extLst>
          </p:nvPr>
        </p:nvGraphicFramePr>
        <p:xfrm>
          <a:off x="1574800" y="3296127"/>
          <a:ext cx="8890000" cy="2799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756054879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112280075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474208138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4235933305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774133657"/>
                    </a:ext>
                  </a:extLst>
                </a:gridCol>
              </a:tblGrid>
              <a:tr h="559816">
                <a:tc>
                  <a:txBody>
                    <a:bodyPr/>
                    <a:lstStyle/>
                    <a:p>
                      <a:pPr algn="r"/>
                      <a:endParaRPr lang="en-CA" noProof="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Adaptable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Coherent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Accurate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Scalable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441903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r"/>
                      <a:r>
                        <a:rPr lang="en-CA" noProof="0" dirty="0"/>
                        <a:t>Atomized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654791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r"/>
                      <a:r>
                        <a:rPr lang="en-CA" noProof="0" dirty="0"/>
                        <a:t>Centralized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/>
                        <a:t>--</a:t>
                      </a:r>
                      <a:endParaRPr lang="en-C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063635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r"/>
                      <a:r>
                        <a:rPr lang="en-CA" noProof="0" dirty="0"/>
                        <a:t>Technocratic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975759"/>
                  </a:ext>
                </a:extLst>
              </a:tr>
              <a:tr h="559816">
                <a:tc>
                  <a:txBody>
                    <a:bodyPr/>
                    <a:lstStyle/>
                    <a:p>
                      <a:pPr algn="r"/>
                      <a:r>
                        <a:rPr lang="en-CA" noProof="0" dirty="0"/>
                        <a:t>Dialogic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noProof="0" dirty="0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37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47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42870-DEA9-9536-EA07-965332D2D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C09A-B040-6E18-B8CF-012FB02A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Where / </a:t>
            </a:r>
            <a:r>
              <a:rPr lang="en-CA" b="1" noProof="0" dirty="0"/>
              <a:t>WHEN </a:t>
            </a:r>
            <a:r>
              <a:rPr lang="en-CA" noProof="0" dirty="0"/>
              <a:t>to invest in dialogue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BA6D68-477D-2AEF-9E13-5D0E8A64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353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86D5A9F-84CC-E364-8BE4-122134EFAC20}"/>
              </a:ext>
            </a:extLst>
          </p:cNvPr>
          <p:cNvSpPr/>
          <p:nvPr/>
        </p:nvSpPr>
        <p:spPr>
          <a:xfrm>
            <a:off x="1499352" y="3368031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Schema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2144397-03B8-00C0-52A2-51C0D6837D23}"/>
              </a:ext>
            </a:extLst>
          </p:cNvPr>
          <p:cNvSpPr/>
          <p:nvPr/>
        </p:nvSpPr>
        <p:spPr>
          <a:xfrm>
            <a:off x="4903746" y="3368322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Plan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5321302-B73C-BBB3-9B02-85382C7FB176}"/>
              </a:ext>
            </a:extLst>
          </p:cNvPr>
          <p:cNvSpPr/>
          <p:nvPr/>
        </p:nvSpPr>
        <p:spPr>
          <a:xfrm>
            <a:off x="7316104" y="3368322"/>
            <a:ext cx="2147255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Consequence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FE31E0-0A6B-E7BE-61A0-C8F9AF921A76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107085" y="3557152"/>
            <a:ext cx="1796661" cy="291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042BBB-64D1-00B6-9E32-07F2FD0F75F8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511479" y="3557443"/>
            <a:ext cx="804625" cy="0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ame 33">
            <a:extLst>
              <a:ext uri="{FF2B5EF4-FFF2-40B4-BE49-F238E27FC236}">
                <a16:creationId xmlns:a16="http://schemas.microsoft.com/office/drawing/2014/main" id="{4602F41D-F7E5-4C14-EF28-62C63C1B2EC2}"/>
              </a:ext>
            </a:extLst>
          </p:cNvPr>
          <p:cNvSpPr/>
          <p:nvPr/>
        </p:nvSpPr>
        <p:spPr>
          <a:xfrm>
            <a:off x="1032934" y="3110296"/>
            <a:ext cx="10643480" cy="91972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7F58121-A25A-51F5-404C-1E30F157896D}"/>
              </a:ext>
            </a:extLst>
          </p:cNvPr>
          <p:cNvSpPr/>
          <p:nvPr/>
        </p:nvSpPr>
        <p:spPr>
          <a:xfrm>
            <a:off x="2629504" y="1666199"/>
            <a:ext cx="1607732" cy="523219"/>
          </a:xfrm>
          <a:custGeom>
            <a:avLst/>
            <a:gdLst>
              <a:gd name="connsiteX0" fmla="*/ 0 w 1607732"/>
              <a:gd name="connsiteY0" fmla="*/ 87205 h 523219"/>
              <a:gd name="connsiteX1" fmla="*/ 87205 w 1607732"/>
              <a:gd name="connsiteY1" fmla="*/ 0 h 523219"/>
              <a:gd name="connsiteX2" fmla="*/ 579312 w 1607732"/>
              <a:gd name="connsiteY2" fmla="*/ 0 h 523219"/>
              <a:gd name="connsiteX3" fmla="*/ 1057086 w 1607732"/>
              <a:gd name="connsiteY3" fmla="*/ 0 h 523219"/>
              <a:gd name="connsiteX4" fmla="*/ 1520527 w 1607732"/>
              <a:gd name="connsiteY4" fmla="*/ 0 h 523219"/>
              <a:gd name="connsiteX5" fmla="*/ 1607732 w 1607732"/>
              <a:gd name="connsiteY5" fmla="*/ 87205 h 523219"/>
              <a:gd name="connsiteX6" fmla="*/ 1607732 w 1607732"/>
              <a:gd name="connsiteY6" fmla="*/ 436014 h 523219"/>
              <a:gd name="connsiteX7" fmla="*/ 1520527 w 1607732"/>
              <a:gd name="connsiteY7" fmla="*/ 523219 h 523219"/>
              <a:gd name="connsiteX8" fmla="*/ 1028420 w 1607732"/>
              <a:gd name="connsiteY8" fmla="*/ 523219 h 523219"/>
              <a:gd name="connsiteX9" fmla="*/ 593645 w 1607732"/>
              <a:gd name="connsiteY9" fmla="*/ 523219 h 523219"/>
              <a:gd name="connsiteX10" fmla="*/ 87205 w 1607732"/>
              <a:gd name="connsiteY10" fmla="*/ 523219 h 523219"/>
              <a:gd name="connsiteX11" fmla="*/ 0 w 1607732"/>
              <a:gd name="connsiteY11" fmla="*/ 436014 h 523219"/>
              <a:gd name="connsiteX12" fmla="*/ 0 w 1607732"/>
              <a:gd name="connsiteY12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2" h="523219" fill="none" extrusionOk="0">
                <a:moveTo>
                  <a:pt x="0" y="87205"/>
                </a:moveTo>
                <a:cubicBezTo>
                  <a:pt x="-2651" y="39478"/>
                  <a:pt x="28015" y="-7609"/>
                  <a:pt x="87205" y="0"/>
                </a:cubicBezTo>
                <a:cubicBezTo>
                  <a:pt x="236352" y="-4981"/>
                  <a:pt x="431000" y="3527"/>
                  <a:pt x="579312" y="0"/>
                </a:cubicBezTo>
                <a:cubicBezTo>
                  <a:pt x="727624" y="-3527"/>
                  <a:pt x="938880" y="40202"/>
                  <a:pt x="1057086" y="0"/>
                </a:cubicBezTo>
                <a:cubicBezTo>
                  <a:pt x="1175292" y="-40202"/>
                  <a:pt x="1409737" y="34003"/>
                  <a:pt x="1520527" y="0"/>
                </a:cubicBezTo>
                <a:cubicBezTo>
                  <a:pt x="1564234" y="183"/>
                  <a:pt x="1609967" y="35013"/>
                  <a:pt x="1607732" y="87205"/>
                </a:cubicBezTo>
                <a:cubicBezTo>
                  <a:pt x="1621061" y="185821"/>
                  <a:pt x="1581985" y="287513"/>
                  <a:pt x="1607732" y="436014"/>
                </a:cubicBezTo>
                <a:cubicBezTo>
                  <a:pt x="1608926" y="486541"/>
                  <a:pt x="1563604" y="525901"/>
                  <a:pt x="1520527" y="523219"/>
                </a:cubicBezTo>
                <a:cubicBezTo>
                  <a:pt x="1321207" y="560267"/>
                  <a:pt x="1187311" y="468550"/>
                  <a:pt x="1028420" y="523219"/>
                </a:cubicBezTo>
                <a:cubicBezTo>
                  <a:pt x="869529" y="577888"/>
                  <a:pt x="802408" y="510019"/>
                  <a:pt x="593645" y="523219"/>
                </a:cubicBezTo>
                <a:cubicBezTo>
                  <a:pt x="384883" y="536419"/>
                  <a:pt x="223305" y="510176"/>
                  <a:pt x="87205" y="523219"/>
                </a:cubicBezTo>
                <a:cubicBezTo>
                  <a:pt x="48282" y="526453"/>
                  <a:pt x="1569" y="489460"/>
                  <a:pt x="0" y="436014"/>
                </a:cubicBezTo>
                <a:cubicBezTo>
                  <a:pt x="-27401" y="279605"/>
                  <a:pt x="24823" y="173103"/>
                  <a:pt x="0" y="87205"/>
                </a:cubicBezTo>
                <a:close/>
              </a:path>
              <a:path w="1607732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198107" y="-39833"/>
                  <a:pt x="382983" y="37671"/>
                  <a:pt x="593645" y="0"/>
                </a:cubicBezTo>
                <a:cubicBezTo>
                  <a:pt x="804307" y="-37671"/>
                  <a:pt x="870667" y="9349"/>
                  <a:pt x="1057086" y="0"/>
                </a:cubicBezTo>
                <a:cubicBezTo>
                  <a:pt x="1243505" y="-9349"/>
                  <a:pt x="1412089" y="25964"/>
                  <a:pt x="1520527" y="0"/>
                </a:cubicBezTo>
                <a:cubicBezTo>
                  <a:pt x="1564653" y="-13001"/>
                  <a:pt x="1608526" y="36105"/>
                  <a:pt x="1607732" y="87205"/>
                </a:cubicBezTo>
                <a:cubicBezTo>
                  <a:pt x="1636842" y="197347"/>
                  <a:pt x="1597332" y="299499"/>
                  <a:pt x="1607732" y="436014"/>
                </a:cubicBezTo>
                <a:cubicBezTo>
                  <a:pt x="1607041" y="477589"/>
                  <a:pt x="1561795" y="532799"/>
                  <a:pt x="1520527" y="523219"/>
                </a:cubicBezTo>
                <a:cubicBezTo>
                  <a:pt x="1354449" y="524275"/>
                  <a:pt x="1168512" y="471671"/>
                  <a:pt x="1071419" y="523219"/>
                </a:cubicBezTo>
                <a:cubicBezTo>
                  <a:pt x="974326" y="574767"/>
                  <a:pt x="804901" y="469984"/>
                  <a:pt x="593645" y="523219"/>
                </a:cubicBezTo>
                <a:cubicBezTo>
                  <a:pt x="382389" y="576454"/>
                  <a:pt x="330901" y="491657"/>
                  <a:pt x="87205" y="523219"/>
                </a:cubicBezTo>
                <a:cubicBezTo>
                  <a:pt x="48368" y="514004"/>
                  <a:pt x="1905" y="482948"/>
                  <a:pt x="0" y="436014"/>
                </a:cubicBezTo>
                <a:cubicBezTo>
                  <a:pt x="-8547" y="285087"/>
                  <a:pt x="21706" y="244920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Perceived Situation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1E19ED-449B-41F4-B87F-A56B2609700F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flipH="1">
            <a:off x="2303219" y="2189418"/>
            <a:ext cx="1130151" cy="117861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C2EF67-7AC0-4407-8FF4-91C8A6C59C97}"/>
              </a:ext>
            </a:extLst>
          </p:cNvPr>
          <p:cNvSpPr txBox="1"/>
          <p:nvPr/>
        </p:nvSpPr>
        <p:spPr>
          <a:xfrm>
            <a:off x="1628918" y="2667893"/>
            <a:ext cx="1322853" cy="30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Classification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F2E71B-46FB-841D-1456-2B61D5933785}"/>
              </a:ext>
            </a:extLst>
          </p:cNvPr>
          <p:cNvSpPr/>
          <p:nvPr/>
        </p:nvSpPr>
        <p:spPr>
          <a:xfrm>
            <a:off x="4913822" y="1772497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1E3D830-D8C8-0958-A7A9-DE9072C5546C}"/>
              </a:ext>
            </a:extLst>
          </p:cNvPr>
          <p:cNvSpPr/>
          <p:nvPr/>
        </p:nvSpPr>
        <p:spPr>
          <a:xfrm>
            <a:off x="7605647" y="1772496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15ECB1-E1C8-8C0F-D953-C02FD439A452}"/>
              </a:ext>
            </a:extLst>
          </p:cNvPr>
          <p:cNvCxnSpPr>
            <a:cxnSpLocks/>
            <a:stCxn id="20" idx="0"/>
            <a:endCxn id="12" idx="2"/>
          </p:cNvCxnSpPr>
          <p:nvPr/>
        </p:nvCxnSpPr>
        <p:spPr>
          <a:xfrm flipV="1">
            <a:off x="5707613" y="2150739"/>
            <a:ext cx="10076" cy="121758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79F6645-3426-FA45-9000-1543D8019E6E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V="1">
            <a:off x="8389732" y="2150738"/>
            <a:ext cx="19782" cy="1217584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BD7E6E7-FCA4-886A-E8D3-07D02403C7B3}"/>
              </a:ext>
            </a:extLst>
          </p:cNvPr>
          <p:cNvSpPr txBox="1"/>
          <p:nvPr/>
        </p:nvSpPr>
        <p:spPr>
          <a:xfrm>
            <a:off x="4182569" y="259082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Implementation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C5390F-1412-C16E-1C12-5E267ED97D5F}"/>
              </a:ext>
            </a:extLst>
          </p:cNvPr>
          <p:cNvSpPr txBox="1"/>
          <p:nvPr/>
        </p:nvSpPr>
        <p:spPr>
          <a:xfrm>
            <a:off x="8515842" y="2278797"/>
            <a:ext cx="1069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Follow-up and track deviations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9AADD1C-3D8E-1A60-D1C3-7D991ED83E72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21555" y="1961617"/>
            <a:ext cx="1084092" cy="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F3E0AD-EBCD-1238-3776-AD8BF5AC958D}"/>
              </a:ext>
            </a:extLst>
          </p:cNvPr>
          <p:cNvCxnSpPr>
            <a:cxnSpLocks/>
          </p:cNvCxnSpPr>
          <p:nvPr/>
        </p:nvCxnSpPr>
        <p:spPr>
          <a:xfrm>
            <a:off x="3038885" y="5719385"/>
            <a:ext cx="1262380" cy="0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6A9769-C853-8782-C35B-2E8624EF48D1}"/>
              </a:ext>
            </a:extLst>
          </p:cNvPr>
          <p:cNvCxnSpPr>
            <a:cxnSpLocks/>
          </p:cNvCxnSpPr>
          <p:nvPr/>
        </p:nvCxnSpPr>
        <p:spPr>
          <a:xfrm>
            <a:off x="5995659" y="5703885"/>
            <a:ext cx="1262379" cy="0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8440765-2201-884D-25C0-A19C5EF11F91}"/>
              </a:ext>
            </a:extLst>
          </p:cNvPr>
          <p:cNvGrpSpPr/>
          <p:nvPr/>
        </p:nvGrpSpPr>
        <p:grpSpPr>
          <a:xfrm>
            <a:off x="1307143" y="5384669"/>
            <a:ext cx="1930119" cy="689579"/>
            <a:chOff x="1629904" y="2104566"/>
            <a:chExt cx="1800527" cy="68957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ACB3B60-F9D3-94CE-7631-37D8B34228AC}"/>
                </a:ext>
              </a:extLst>
            </p:cNvPr>
            <p:cNvSpPr/>
            <p:nvPr/>
          </p:nvSpPr>
          <p:spPr>
            <a:xfrm>
              <a:off x="1629904" y="21045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75A708F-5CB8-858C-44F6-E90A0BC5110C}"/>
                </a:ext>
              </a:extLst>
            </p:cNvPr>
            <p:cNvSpPr/>
            <p:nvPr/>
          </p:nvSpPr>
          <p:spPr>
            <a:xfrm>
              <a:off x="1768213" y="2207628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1404C80E-980A-C4C2-ADD8-9D8115515619}"/>
                </a:ext>
              </a:extLst>
            </p:cNvPr>
            <p:cNvSpPr/>
            <p:nvPr/>
          </p:nvSpPr>
          <p:spPr>
            <a:xfrm>
              <a:off x="1906522" y="2310690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520968D-716B-9D15-6A66-8EC4EF3316EE}"/>
              </a:ext>
            </a:extLst>
          </p:cNvPr>
          <p:cNvGrpSpPr/>
          <p:nvPr/>
        </p:nvGrpSpPr>
        <p:grpSpPr>
          <a:xfrm>
            <a:off x="4293973" y="5384669"/>
            <a:ext cx="1930118" cy="689579"/>
            <a:chOff x="4416193" y="2104566"/>
            <a:chExt cx="1800526" cy="689579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2DD18E3-809F-2B55-F0BC-748617B147C0}"/>
                </a:ext>
              </a:extLst>
            </p:cNvPr>
            <p:cNvSpPr/>
            <p:nvPr/>
          </p:nvSpPr>
          <p:spPr>
            <a:xfrm>
              <a:off x="4416193" y="21045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4F4FABFE-D4C2-119E-A469-875EFBECCD18}"/>
                </a:ext>
              </a:extLst>
            </p:cNvPr>
            <p:cNvSpPr/>
            <p:nvPr/>
          </p:nvSpPr>
          <p:spPr>
            <a:xfrm>
              <a:off x="4554501" y="2207628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F3896DBD-E5A3-4094-5A91-5AAA995C6B24}"/>
                </a:ext>
              </a:extLst>
            </p:cNvPr>
            <p:cNvSpPr/>
            <p:nvPr/>
          </p:nvSpPr>
          <p:spPr>
            <a:xfrm>
              <a:off x="4692810" y="2310690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1711AF5-7106-58B7-A9BE-9C4F4EA2AF61}"/>
              </a:ext>
            </a:extLst>
          </p:cNvPr>
          <p:cNvGrpSpPr/>
          <p:nvPr/>
        </p:nvGrpSpPr>
        <p:grpSpPr>
          <a:xfrm>
            <a:off x="7280803" y="5384669"/>
            <a:ext cx="1930118" cy="689579"/>
            <a:chOff x="7202481" y="2104566"/>
            <a:chExt cx="1800526" cy="6895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A251BC7-851E-7BE1-B6D6-E6657A557EA1}"/>
                </a:ext>
              </a:extLst>
            </p:cNvPr>
            <p:cNvSpPr/>
            <p:nvPr/>
          </p:nvSpPr>
          <p:spPr>
            <a:xfrm>
              <a:off x="7202481" y="21045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62084 w 1523909"/>
                <a:gd name="connsiteY2" fmla="*/ 0 h 483455"/>
                <a:gd name="connsiteX3" fmla="*/ 989080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1029963 w 1523909"/>
                <a:gd name="connsiteY8" fmla="*/ 483455 h 483455"/>
                <a:gd name="connsiteX9" fmla="*/ 602966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4194" y="35102"/>
                    <a:pt x="37487" y="-2826"/>
                    <a:pt x="80577" y="0"/>
                  </a:cubicBezTo>
                  <a:cubicBezTo>
                    <a:pt x="253443" y="-41015"/>
                    <a:pt x="415219" y="11266"/>
                    <a:pt x="562084" y="0"/>
                  </a:cubicBezTo>
                  <a:cubicBezTo>
                    <a:pt x="708949" y="-11266"/>
                    <a:pt x="846138" y="8655"/>
                    <a:pt x="989080" y="0"/>
                  </a:cubicBezTo>
                  <a:cubicBezTo>
                    <a:pt x="1132022" y="-8655"/>
                    <a:pt x="1285203" y="12608"/>
                    <a:pt x="1443332" y="0"/>
                  </a:cubicBezTo>
                  <a:cubicBezTo>
                    <a:pt x="1483853" y="3313"/>
                    <a:pt x="1516246" y="26854"/>
                    <a:pt x="1523909" y="80577"/>
                  </a:cubicBezTo>
                  <a:cubicBezTo>
                    <a:pt x="1538198" y="236248"/>
                    <a:pt x="1502993" y="272767"/>
                    <a:pt x="1523909" y="402878"/>
                  </a:cubicBezTo>
                  <a:cubicBezTo>
                    <a:pt x="1524011" y="451587"/>
                    <a:pt x="1484044" y="477632"/>
                    <a:pt x="1443332" y="483455"/>
                  </a:cubicBezTo>
                  <a:cubicBezTo>
                    <a:pt x="1258641" y="529222"/>
                    <a:pt x="1223788" y="445139"/>
                    <a:pt x="1029963" y="483455"/>
                  </a:cubicBezTo>
                  <a:cubicBezTo>
                    <a:pt x="836138" y="521771"/>
                    <a:pt x="813867" y="432524"/>
                    <a:pt x="602966" y="483455"/>
                  </a:cubicBezTo>
                  <a:cubicBezTo>
                    <a:pt x="392065" y="534386"/>
                    <a:pt x="296568" y="431612"/>
                    <a:pt x="80577" y="483455"/>
                  </a:cubicBezTo>
                  <a:cubicBezTo>
                    <a:pt x="31267" y="473388"/>
                    <a:pt x="-12703" y="446082"/>
                    <a:pt x="0" y="402878"/>
                  </a:cubicBezTo>
                  <a:cubicBezTo>
                    <a:pt x="-19569" y="261526"/>
                    <a:pt x="26131" y="145511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995" y="35205"/>
                    <a:pt x="26495" y="-2422"/>
                    <a:pt x="80577" y="0"/>
                  </a:cubicBezTo>
                  <a:cubicBezTo>
                    <a:pt x="277059" y="-11551"/>
                    <a:pt x="312748" y="43918"/>
                    <a:pt x="493946" y="0"/>
                  </a:cubicBezTo>
                  <a:cubicBezTo>
                    <a:pt x="675144" y="-43918"/>
                    <a:pt x="796013" y="22152"/>
                    <a:pt x="907315" y="0"/>
                  </a:cubicBezTo>
                  <a:cubicBezTo>
                    <a:pt x="1018617" y="-22152"/>
                    <a:pt x="1264676" y="36798"/>
                    <a:pt x="1443332" y="0"/>
                  </a:cubicBezTo>
                  <a:cubicBezTo>
                    <a:pt x="1489346" y="9529"/>
                    <a:pt x="1521881" y="24308"/>
                    <a:pt x="1523909" y="80577"/>
                  </a:cubicBezTo>
                  <a:cubicBezTo>
                    <a:pt x="1536135" y="186160"/>
                    <a:pt x="1516304" y="261308"/>
                    <a:pt x="1523909" y="402878"/>
                  </a:cubicBezTo>
                  <a:cubicBezTo>
                    <a:pt x="1528525" y="448394"/>
                    <a:pt x="1479993" y="488051"/>
                    <a:pt x="1443332" y="483455"/>
                  </a:cubicBezTo>
                  <a:cubicBezTo>
                    <a:pt x="1238925" y="496946"/>
                    <a:pt x="1119308" y="446864"/>
                    <a:pt x="1016335" y="483455"/>
                  </a:cubicBezTo>
                  <a:cubicBezTo>
                    <a:pt x="913362" y="520046"/>
                    <a:pt x="727935" y="482052"/>
                    <a:pt x="589339" y="483455"/>
                  </a:cubicBezTo>
                  <a:cubicBezTo>
                    <a:pt x="450743" y="484858"/>
                    <a:pt x="317812" y="441961"/>
                    <a:pt x="80577" y="483455"/>
                  </a:cubicBezTo>
                  <a:cubicBezTo>
                    <a:pt x="47539" y="477818"/>
                    <a:pt x="1973" y="439932"/>
                    <a:pt x="0" y="402878"/>
                  </a:cubicBezTo>
                  <a:cubicBezTo>
                    <a:pt x="-7436" y="243509"/>
                    <a:pt x="17052" y="16888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Objectif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7F785C4-115B-5972-EDAB-9F0E882AFBE1}"/>
                </a:ext>
              </a:extLst>
            </p:cNvPr>
            <p:cNvSpPr/>
            <p:nvPr/>
          </p:nvSpPr>
          <p:spPr>
            <a:xfrm>
              <a:off x="7340789" y="2207628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62084 w 1523909"/>
                <a:gd name="connsiteY2" fmla="*/ 0 h 483455"/>
                <a:gd name="connsiteX3" fmla="*/ 989080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1029963 w 1523909"/>
                <a:gd name="connsiteY8" fmla="*/ 483455 h 483455"/>
                <a:gd name="connsiteX9" fmla="*/ 602966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4194" y="35102"/>
                    <a:pt x="37487" y="-2826"/>
                    <a:pt x="80577" y="0"/>
                  </a:cubicBezTo>
                  <a:cubicBezTo>
                    <a:pt x="253443" y="-41015"/>
                    <a:pt x="415219" y="11266"/>
                    <a:pt x="562084" y="0"/>
                  </a:cubicBezTo>
                  <a:cubicBezTo>
                    <a:pt x="708949" y="-11266"/>
                    <a:pt x="846138" y="8655"/>
                    <a:pt x="989080" y="0"/>
                  </a:cubicBezTo>
                  <a:cubicBezTo>
                    <a:pt x="1132022" y="-8655"/>
                    <a:pt x="1285203" y="12608"/>
                    <a:pt x="1443332" y="0"/>
                  </a:cubicBezTo>
                  <a:cubicBezTo>
                    <a:pt x="1483853" y="3313"/>
                    <a:pt x="1516246" y="26854"/>
                    <a:pt x="1523909" y="80577"/>
                  </a:cubicBezTo>
                  <a:cubicBezTo>
                    <a:pt x="1538198" y="236248"/>
                    <a:pt x="1502993" y="272767"/>
                    <a:pt x="1523909" y="402878"/>
                  </a:cubicBezTo>
                  <a:cubicBezTo>
                    <a:pt x="1524011" y="451587"/>
                    <a:pt x="1484044" y="477632"/>
                    <a:pt x="1443332" y="483455"/>
                  </a:cubicBezTo>
                  <a:cubicBezTo>
                    <a:pt x="1258641" y="529222"/>
                    <a:pt x="1223788" y="445139"/>
                    <a:pt x="1029963" y="483455"/>
                  </a:cubicBezTo>
                  <a:cubicBezTo>
                    <a:pt x="836138" y="521771"/>
                    <a:pt x="813867" y="432524"/>
                    <a:pt x="602966" y="483455"/>
                  </a:cubicBezTo>
                  <a:cubicBezTo>
                    <a:pt x="392065" y="534386"/>
                    <a:pt x="296568" y="431612"/>
                    <a:pt x="80577" y="483455"/>
                  </a:cubicBezTo>
                  <a:cubicBezTo>
                    <a:pt x="31267" y="473388"/>
                    <a:pt x="-12703" y="446082"/>
                    <a:pt x="0" y="402878"/>
                  </a:cubicBezTo>
                  <a:cubicBezTo>
                    <a:pt x="-19569" y="261526"/>
                    <a:pt x="26131" y="145511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995" y="35205"/>
                    <a:pt x="26495" y="-2422"/>
                    <a:pt x="80577" y="0"/>
                  </a:cubicBezTo>
                  <a:cubicBezTo>
                    <a:pt x="277059" y="-11551"/>
                    <a:pt x="312748" y="43918"/>
                    <a:pt x="493946" y="0"/>
                  </a:cubicBezTo>
                  <a:cubicBezTo>
                    <a:pt x="675144" y="-43918"/>
                    <a:pt x="796013" y="22152"/>
                    <a:pt x="907315" y="0"/>
                  </a:cubicBezTo>
                  <a:cubicBezTo>
                    <a:pt x="1018617" y="-22152"/>
                    <a:pt x="1264676" y="36798"/>
                    <a:pt x="1443332" y="0"/>
                  </a:cubicBezTo>
                  <a:cubicBezTo>
                    <a:pt x="1489346" y="9529"/>
                    <a:pt x="1521881" y="24308"/>
                    <a:pt x="1523909" y="80577"/>
                  </a:cubicBezTo>
                  <a:cubicBezTo>
                    <a:pt x="1536135" y="186160"/>
                    <a:pt x="1516304" y="261308"/>
                    <a:pt x="1523909" y="402878"/>
                  </a:cubicBezTo>
                  <a:cubicBezTo>
                    <a:pt x="1528525" y="448394"/>
                    <a:pt x="1479993" y="488051"/>
                    <a:pt x="1443332" y="483455"/>
                  </a:cubicBezTo>
                  <a:cubicBezTo>
                    <a:pt x="1238925" y="496946"/>
                    <a:pt x="1119308" y="446864"/>
                    <a:pt x="1016335" y="483455"/>
                  </a:cubicBezTo>
                  <a:cubicBezTo>
                    <a:pt x="913362" y="520046"/>
                    <a:pt x="727935" y="482052"/>
                    <a:pt x="589339" y="483455"/>
                  </a:cubicBezTo>
                  <a:cubicBezTo>
                    <a:pt x="450743" y="484858"/>
                    <a:pt x="317812" y="441961"/>
                    <a:pt x="80577" y="483455"/>
                  </a:cubicBezTo>
                  <a:cubicBezTo>
                    <a:pt x="47539" y="477818"/>
                    <a:pt x="1973" y="439932"/>
                    <a:pt x="0" y="402878"/>
                  </a:cubicBezTo>
                  <a:cubicBezTo>
                    <a:pt x="-7436" y="243509"/>
                    <a:pt x="17052" y="16888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Objectif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21CE082-CBBB-7802-BD44-50961A418CA1}"/>
                </a:ext>
              </a:extLst>
            </p:cNvPr>
            <p:cNvSpPr/>
            <p:nvPr/>
          </p:nvSpPr>
          <p:spPr>
            <a:xfrm>
              <a:off x="7479098" y="2310690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62084 w 1523909"/>
                <a:gd name="connsiteY2" fmla="*/ 0 h 483455"/>
                <a:gd name="connsiteX3" fmla="*/ 989080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1029963 w 1523909"/>
                <a:gd name="connsiteY8" fmla="*/ 483455 h 483455"/>
                <a:gd name="connsiteX9" fmla="*/ 602966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4194" y="35102"/>
                    <a:pt x="37487" y="-2826"/>
                    <a:pt x="80577" y="0"/>
                  </a:cubicBezTo>
                  <a:cubicBezTo>
                    <a:pt x="253443" y="-41015"/>
                    <a:pt x="415219" y="11266"/>
                    <a:pt x="562084" y="0"/>
                  </a:cubicBezTo>
                  <a:cubicBezTo>
                    <a:pt x="708949" y="-11266"/>
                    <a:pt x="846138" y="8655"/>
                    <a:pt x="989080" y="0"/>
                  </a:cubicBezTo>
                  <a:cubicBezTo>
                    <a:pt x="1132022" y="-8655"/>
                    <a:pt x="1285203" y="12608"/>
                    <a:pt x="1443332" y="0"/>
                  </a:cubicBezTo>
                  <a:cubicBezTo>
                    <a:pt x="1483853" y="3313"/>
                    <a:pt x="1516246" y="26854"/>
                    <a:pt x="1523909" y="80577"/>
                  </a:cubicBezTo>
                  <a:cubicBezTo>
                    <a:pt x="1538198" y="236248"/>
                    <a:pt x="1502993" y="272767"/>
                    <a:pt x="1523909" y="402878"/>
                  </a:cubicBezTo>
                  <a:cubicBezTo>
                    <a:pt x="1524011" y="451587"/>
                    <a:pt x="1484044" y="477632"/>
                    <a:pt x="1443332" y="483455"/>
                  </a:cubicBezTo>
                  <a:cubicBezTo>
                    <a:pt x="1258641" y="529222"/>
                    <a:pt x="1223788" y="445139"/>
                    <a:pt x="1029963" y="483455"/>
                  </a:cubicBezTo>
                  <a:cubicBezTo>
                    <a:pt x="836138" y="521771"/>
                    <a:pt x="813867" y="432524"/>
                    <a:pt x="602966" y="483455"/>
                  </a:cubicBezTo>
                  <a:cubicBezTo>
                    <a:pt x="392065" y="534386"/>
                    <a:pt x="296568" y="431612"/>
                    <a:pt x="80577" y="483455"/>
                  </a:cubicBezTo>
                  <a:cubicBezTo>
                    <a:pt x="31267" y="473388"/>
                    <a:pt x="-12703" y="446082"/>
                    <a:pt x="0" y="402878"/>
                  </a:cubicBezTo>
                  <a:cubicBezTo>
                    <a:pt x="-19569" y="261526"/>
                    <a:pt x="26131" y="145511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995" y="35205"/>
                    <a:pt x="26495" y="-2422"/>
                    <a:pt x="80577" y="0"/>
                  </a:cubicBezTo>
                  <a:cubicBezTo>
                    <a:pt x="277059" y="-11551"/>
                    <a:pt x="312748" y="43918"/>
                    <a:pt x="493946" y="0"/>
                  </a:cubicBezTo>
                  <a:cubicBezTo>
                    <a:pt x="675144" y="-43918"/>
                    <a:pt x="796013" y="22152"/>
                    <a:pt x="907315" y="0"/>
                  </a:cubicBezTo>
                  <a:cubicBezTo>
                    <a:pt x="1018617" y="-22152"/>
                    <a:pt x="1264676" y="36798"/>
                    <a:pt x="1443332" y="0"/>
                  </a:cubicBezTo>
                  <a:cubicBezTo>
                    <a:pt x="1489346" y="9529"/>
                    <a:pt x="1521881" y="24308"/>
                    <a:pt x="1523909" y="80577"/>
                  </a:cubicBezTo>
                  <a:cubicBezTo>
                    <a:pt x="1536135" y="186160"/>
                    <a:pt x="1516304" y="261308"/>
                    <a:pt x="1523909" y="402878"/>
                  </a:cubicBezTo>
                  <a:cubicBezTo>
                    <a:pt x="1528525" y="448394"/>
                    <a:pt x="1479993" y="488051"/>
                    <a:pt x="1443332" y="483455"/>
                  </a:cubicBezTo>
                  <a:cubicBezTo>
                    <a:pt x="1238925" y="496946"/>
                    <a:pt x="1119308" y="446864"/>
                    <a:pt x="1016335" y="483455"/>
                  </a:cubicBezTo>
                  <a:cubicBezTo>
                    <a:pt x="913362" y="520046"/>
                    <a:pt x="727935" y="482052"/>
                    <a:pt x="589339" y="483455"/>
                  </a:cubicBezTo>
                  <a:cubicBezTo>
                    <a:pt x="450743" y="484858"/>
                    <a:pt x="317812" y="441961"/>
                    <a:pt x="80577" y="483455"/>
                  </a:cubicBezTo>
                  <a:cubicBezTo>
                    <a:pt x="47539" y="477818"/>
                    <a:pt x="1973" y="439932"/>
                    <a:pt x="0" y="402878"/>
                  </a:cubicBezTo>
                  <a:cubicBezTo>
                    <a:pt x="-7436" y="243509"/>
                    <a:pt x="17052" y="16888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82505698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Consequence</a:t>
              </a:r>
            </a:p>
          </p:txBody>
        </p:sp>
      </p:grpSp>
      <p:sp>
        <p:nvSpPr>
          <p:cNvPr id="31" name="Can 30">
            <a:extLst>
              <a:ext uri="{FF2B5EF4-FFF2-40B4-BE49-F238E27FC236}">
                <a16:creationId xmlns:a16="http://schemas.microsoft.com/office/drawing/2014/main" id="{C0A57727-867B-86DE-7A0E-7E5E7ED7F547}"/>
              </a:ext>
            </a:extLst>
          </p:cNvPr>
          <p:cNvSpPr/>
          <p:nvPr/>
        </p:nvSpPr>
        <p:spPr>
          <a:xfrm>
            <a:off x="940211" y="4900205"/>
            <a:ext cx="8445374" cy="1452080"/>
          </a:xfrm>
          <a:prstGeom prst="can">
            <a:avLst/>
          </a:prstGeom>
          <a:noFill/>
          <a:ln w="476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/>
          </a:p>
        </p:txBody>
      </p:sp>
      <p:sp>
        <p:nvSpPr>
          <p:cNvPr id="32" name="Notched Right Arrow 31">
            <a:extLst>
              <a:ext uri="{FF2B5EF4-FFF2-40B4-BE49-F238E27FC236}">
                <a16:creationId xmlns:a16="http://schemas.microsoft.com/office/drawing/2014/main" id="{925B1413-FA5F-5669-E72E-EFD541616C1F}"/>
              </a:ext>
            </a:extLst>
          </p:cNvPr>
          <p:cNvSpPr/>
          <p:nvPr/>
        </p:nvSpPr>
        <p:spPr>
          <a:xfrm rot="16200000" flipV="1">
            <a:off x="6474346" y="4181293"/>
            <a:ext cx="665067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F35807F2-26D7-1B87-5FCE-C35DFF48BEF4}"/>
              </a:ext>
            </a:extLst>
          </p:cNvPr>
          <p:cNvSpPr/>
          <p:nvPr/>
        </p:nvSpPr>
        <p:spPr>
          <a:xfrm>
            <a:off x="10442041" y="3386838"/>
            <a:ext cx="1030037" cy="335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Criteria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9BBF26-E29A-90CD-D1B3-04F3AC4D22A9}"/>
              </a:ext>
            </a:extLst>
          </p:cNvPr>
          <p:cNvCxnSpPr>
            <a:cxnSpLocks/>
            <a:stCxn id="21" idx="3"/>
            <a:endCxn id="33" idx="3"/>
          </p:cNvCxnSpPr>
          <p:nvPr/>
        </p:nvCxnSpPr>
        <p:spPr>
          <a:xfrm flipV="1">
            <a:off x="9463359" y="3554658"/>
            <a:ext cx="978682" cy="2785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69816E4-C188-1440-1E1C-D848D76949A2}"/>
              </a:ext>
            </a:extLst>
          </p:cNvPr>
          <p:cNvSpPr txBox="1"/>
          <p:nvPr/>
        </p:nvSpPr>
        <p:spPr>
          <a:xfrm>
            <a:off x="10209532" y="2217536"/>
            <a:ext cx="1254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Memorisation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32B8D50-D5A2-9D4A-5B54-F342F8C4EAF0}"/>
              </a:ext>
            </a:extLst>
          </p:cNvPr>
          <p:cNvSpPr txBox="1"/>
          <p:nvPr/>
        </p:nvSpPr>
        <p:spPr>
          <a:xfrm>
            <a:off x="2756299" y="4160869"/>
            <a:ext cx="12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Abstraction / Clustering</a:t>
            </a:r>
          </a:p>
        </p:txBody>
      </p: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882C4CCA-BD7A-061C-BA2F-C19BE655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3353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4" name="U-Turn Arrow 3">
            <a:extLst>
              <a:ext uri="{FF2B5EF4-FFF2-40B4-BE49-F238E27FC236}">
                <a16:creationId xmlns:a16="http://schemas.microsoft.com/office/drawing/2014/main" id="{DDEC49A3-455C-1289-6836-CF186488C327}"/>
              </a:ext>
            </a:extLst>
          </p:cNvPr>
          <p:cNvSpPr/>
          <p:nvPr/>
        </p:nvSpPr>
        <p:spPr>
          <a:xfrm rot="16200000" flipH="1" flipV="1">
            <a:off x="8595807" y="2803280"/>
            <a:ext cx="4324261" cy="2562478"/>
          </a:xfrm>
          <a:prstGeom prst="uturnArrow">
            <a:avLst>
              <a:gd name="adj1" fmla="val 5947"/>
              <a:gd name="adj2" fmla="val 12462"/>
              <a:gd name="adj3" fmla="val 13426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DC96F9-3F31-AD4D-F151-1B1CDE87C648}"/>
              </a:ext>
            </a:extLst>
          </p:cNvPr>
          <p:cNvSpPr txBox="1"/>
          <p:nvPr/>
        </p:nvSpPr>
        <p:spPr>
          <a:xfrm>
            <a:off x="4257615" y="4895880"/>
            <a:ext cx="202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noProof="0" dirty="0"/>
              <a:t>Collective memory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562571D7-777F-35EF-FE7B-04E5EF794A35}"/>
              </a:ext>
            </a:extLst>
          </p:cNvPr>
          <p:cNvSpPr/>
          <p:nvPr/>
        </p:nvSpPr>
        <p:spPr>
          <a:xfrm>
            <a:off x="217905" y="1666175"/>
            <a:ext cx="1088747" cy="523219"/>
          </a:xfrm>
          <a:custGeom>
            <a:avLst/>
            <a:gdLst>
              <a:gd name="connsiteX0" fmla="*/ 0 w 1088747"/>
              <a:gd name="connsiteY0" fmla="*/ 87205 h 523219"/>
              <a:gd name="connsiteX1" fmla="*/ 87205 w 1088747"/>
              <a:gd name="connsiteY1" fmla="*/ 0 h 523219"/>
              <a:gd name="connsiteX2" fmla="*/ 544374 w 1088747"/>
              <a:gd name="connsiteY2" fmla="*/ 0 h 523219"/>
              <a:gd name="connsiteX3" fmla="*/ 1001542 w 1088747"/>
              <a:gd name="connsiteY3" fmla="*/ 0 h 523219"/>
              <a:gd name="connsiteX4" fmla="*/ 1088747 w 1088747"/>
              <a:gd name="connsiteY4" fmla="*/ 87205 h 523219"/>
              <a:gd name="connsiteX5" fmla="*/ 1088747 w 1088747"/>
              <a:gd name="connsiteY5" fmla="*/ 436014 h 523219"/>
              <a:gd name="connsiteX6" fmla="*/ 1001542 w 1088747"/>
              <a:gd name="connsiteY6" fmla="*/ 523219 h 523219"/>
              <a:gd name="connsiteX7" fmla="*/ 535230 w 1088747"/>
              <a:gd name="connsiteY7" fmla="*/ 523219 h 523219"/>
              <a:gd name="connsiteX8" fmla="*/ 87205 w 1088747"/>
              <a:gd name="connsiteY8" fmla="*/ 523219 h 523219"/>
              <a:gd name="connsiteX9" fmla="*/ 0 w 1088747"/>
              <a:gd name="connsiteY9" fmla="*/ 436014 h 523219"/>
              <a:gd name="connsiteX10" fmla="*/ 0 w 1088747"/>
              <a:gd name="connsiteY10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8747" h="523219" fill="none" extrusionOk="0">
                <a:moveTo>
                  <a:pt x="0" y="87205"/>
                </a:moveTo>
                <a:cubicBezTo>
                  <a:pt x="5356" y="45603"/>
                  <a:pt x="49358" y="-9031"/>
                  <a:pt x="87205" y="0"/>
                </a:cubicBezTo>
                <a:cubicBezTo>
                  <a:pt x="222524" y="-27174"/>
                  <a:pt x="373607" y="1850"/>
                  <a:pt x="544374" y="0"/>
                </a:cubicBezTo>
                <a:cubicBezTo>
                  <a:pt x="715141" y="-1850"/>
                  <a:pt x="902350" y="38303"/>
                  <a:pt x="1001542" y="0"/>
                </a:cubicBezTo>
                <a:cubicBezTo>
                  <a:pt x="1046070" y="-7408"/>
                  <a:pt x="1089706" y="26072"/>
                  <a:pt x="1088747" y="87205"/>
                </a:cubicBezTo>
                <a:cubicBezTo>
                  <a:pt x="1129310" y="229458"/>
                  <a:pt x="1070583" y="317774"/>
                  <a:pt x="1088747" y="436014"/>
                </a:cubicBezTo>
                <a:cubicBezTo>
                  <a:pt x="1084292" y="484359"/>
                  <a:pt x="1051939" y="519189"/>
                  <a:pt x="1001542" y="523219"/>
                </a:cubicBezTo>
                <a:cubicBezTo>
                  <a:pt x="770025" y="559423"/>
                  <a:pt x="632126" y="477668"/>
                  <a:pt x="535230" y="523219"/>
                </a:cubicBezTo>
                <a:cubicBezTo>
                  <a:pt x="438334" y="568770"/>
                  <a:pt x="200287" y="506050"/>
                  <a:pt x="87205" y="523219"/>
                </a:cubicBezTo>
                <a:cubicBezTo>
                  <a:pt x="38723" y="514586"/>
                  <a:pt x="6193" y="485467"/>
                  <a:pt x="0" y="436014"/>
                </a:cubicBezTo>
                <a:cubicBezTo>
                  <a:pt x="-5363" y="356074"/>
                  <a:pt x="31183" y="166805"/>
                  <a:pt x="0" y="87205"/>
                </a:cubicBezTo>
                <a:close/>
              </a:path>
              <a:path w="1088747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278516" y="-13626"/>
                  <a:pt x="436194" y="21198"/>
                  <a:pt x="562660" y="0"/>
                </a:cubicBezTo>
                <a:cubicBezTo>
                  <a:pt x="689126" y="-21198"/>
                  <a:pt x="876692" y="21419"/>
                  <a:pt x="1001542" y="0"/>
                </a:cubicBezTo>
                <a:cubicBezTo>
                  <a:pt x="1042537" y="-3921"/>
                  <a:pt x="1098163" y="43542"/>
                  <a:pt x="1088747" y="87205"/>
                </a:cubicBezTo>
                <a:cubicBezTo>
                  <a:pt x="1101830" y="216102"/>
                  <a:pt x="1065434" y="304649"/>
                  <a:pt x="1088747" y="436014"/>
                </a:cubicBezTo>
                <a:cubicBezTo>
                  <a:pt x="1094004" y="475621"/>
                  <a:pt x="1048042" y="524680"/>
                  <a:pt x="1001542" y="523219"/>
                </a:cubicBezTo>
                <a:cubicBezTo>
                  <a:pt x="833037" y="524311"/>
                  <a:pt x="637448" y="518336"/>
                  <a:pt x="544374" y="523219"/>
                </a:cubicBezTo>
                <a:cubicBezTo>
                  <a:pt x="451300" y="528102"/>
                  <a:pt x="241389" y="482223"/>
                  <a:pt x="87205" y="523219"/>
                </a:cubicBezTo>
                <a:cubicBezTo>
                  <a:pt x="32453" y="522842"/>
                  <a:pt x="942" y="481593"/>
                  <a:pt x="0" y="436014"/>
                </a:cubicBezTo>
                <a:cubicBezTo>
                  <a:pt x="-8313" y="344289"/>
                  <a:pt x="30971" y="181811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Situation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9570B55-D32A-9478-A828-46C2571A8D3C}"/>
              </a:ext>
            </a:extLst>
          </p:cNvPr>
          <p:cNvCxnSpPr>
            <a:cxnSpLocks/>
            <a:stCxn id="47" idx="3"/>
            <a:endCxn id="6" idx="1"/>
          </p:cNvCxnSpPr>
          <p:nvPr/>
        </p:nvCxnSpPr>
        <p:spPr>
          <a:xfrm>
            <a:off x="1306652" y="1927785"/>
            <a:ext cx="1322852" cy="24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658367A-3981-3E8A-9763-71E3B3447B2C}"/>
              </a:ext>
            </a:extLst>
          </p:cNvPr>
          <p:cNvSpPr txBox="1"/>
          <p:nvPr/>
        </p:nvSpPr>
        <p:spPr>
          <a:xfrm>
            <a:off x="1318188" y="1979676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Interpretation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243A635-6472-7703-C86C-9E4C7E23C865}"/>
              </a:ext>
            </a:extLst>
          </p:cNvPr>
          <p:cNvSpPr txBox="1"/>
          <p:nvPr/>
        </p:nvSpPr>
        <p:spPr>
          <a:xfrm>
            <a:off x="3505176" y="3604458"/>
            <a:ext cx="9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CA3C7B-3171-3E43-3B70-4CDE5DC1C64A}"/>
              </a:ext>
            </a:extLst>
          </p:cNvPr>
          <p:cNvSpPr txBox="1"/>
          <p:nvPr/>
        </p:nvSpPr>
        <p:spPr>
          <a:xfrm>
            <a:off x="78577" y="3297789"/>
            <a:ext cx="916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noProof="0" dirty="0"/>
              <a:t>Culture</a:t>
            </a:r>
            <a:br>
              <a:rPr lang="en-CA" noProof="0" dirty="0"/>
            </a:br>
            <a:r>
              <a:rPr lang="en-CA" noProof="0" dirty="0"/>
              <a:t>&amp; Rules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63B941-8F35-D92C-C65B-7C3F26F051F2}"/>
              </a:ext>
            </a:extLst>
          </p:cNvPr>
          <p:cNvSpPr txBox="1"/>
          <p:nvPr/>
        </p:nvSpPr>
        <p:spPr>
          <a:xfrm>
            <a:off x="9497173" y="357557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Evaluation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5B1FCF-E961-24A2-A33F-CC32D259D822}"/>
              </a:ext>
            </a:extLst>
          </p:cNvPr>
          <p:cNvGrpSpPr/>
          <p:nvPr/>
        </p:nvGrpSpPr>
        <p:grpSpPr>
          <a:xfrm>
            <a:off x="9649502" y="4761579"/>
            <a:ext cx="1800526" cy="689579"/>
            <a:chOff x="9263745" y="2718042"/>
            <a:chExt cx="1800526" cy="68957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D82656CC-49B5-8982-AADC-17146BEDB41C}"/>
                </a:ext>
              </a:extLst>
            </p:cNvPr>
            <p:cNvSpPr/>
            <p:nvPr/>
          </p:nvSpPr>
          <p:spPr>
            <a:xfrm>
              <a:off x="9263745" y="2718042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0C692D76-3011-DF34-CE93-F3CA0CA40464}"/>
                </a:ext>
              </a:extLst>
            </p:cNvPr>
            <p:cNvSpPr/>
            <p:nvPr/>
          </p:nvSpPr>
          <p:spPr>
            <a:xfrm>
              <a:off x="9402053" y="2821104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B5BA402-12E3-E75F-DFBF-B9B5D6F52871}"/>
                </a:ext>
              </a:extLst>
            </p:cNvPr>
            <p:cNvSpPr/>
            <p:nvPr/>
          </p:nvSpPr>
          <p:spPr>
            <a:xfrm>
              <a:off x="9540362" y="2924166"/>
              <a:ext cx="1523909" cy="483455"/>
            </a:xfrm>
            <a:custGeom>
              <a:avLst/>
              <a:gdLst>
                <a:gd name="connsiteX0" fmla="*/ 0 w 1523909"/>
                <a:gd name="connsiteY0" fmla="*/ 80577 h 483455"/>
                <a:gd name="connsiteX1" fmla="*/ 80577 w 1523909"/>
                <a:gd name="connsiteY1" fmla="*/ 0 h 483455"/>
                <a:gd name="connsiteX2" fmla="*/ 548456 w 1523909"/>
                <a:gd name="connsiteY2" fmla="*/ 0 h 483455"/>
                <a:gd name="connsiteX3" fmla="*/ 1002708 w 1523909"/>
                <a:gd name="connsiteY3" fmla="*/ 0 h 483455"/>
                <a:gd name="connsiteX4" fmla="*/ 1443332 w 1523909"/>
                <a:gd name="connsiteY4" fmla="*/ 0 h 483455"/>
                <a:gd name="connsiteX5" fmla="*/ 1523909 w 1523909"/>
                <a:gd name="connsiteY5" fmla="*/ 80577 h 483455"/>
                <a:gd name="connsiteX6" fmla="*/ 1523909 w 1523909"/>
                <a:gd name="connsiteY6" fmla="*/ 402878 h 483455"/>
                <a:gd name="connsiteX7" fmla="*/ 1443332 w 1523909"/>
                <a:gd name="connsiteY7" fmla="*/ 483455 h 483455"/>
                <a:gd name="connsiteX8" fmla="*/ 975453 w 1523909"/>
                <a:gd name="connsiteY8" fmla="*/ 483455 h 483455"/>
                <a:gd name="connsiteX9" fmla="*/ 562084 w 1523909"/>
                <a:gd name="connsiteY9" fmla="*/ 483455 h 483455"/>
                <a:gd name="connsiteX10" fmla="*/ 80577 w 1523909"/>
                <a:gd name="connsiteY10" fmla="*/ 483455 h 483455"/>
                <a:gd name="connsiteX11" fmla="*/ 0 w 1523909"/>
                <a:gd name="connsiteY11" fmla="*/ 402878 h 483455"/>
                <a:gd name="connsiteX12" fmla="*/ 0 w 1523909"/>
                <a:gd name="connsiteY12" fmla="*/ 80577 h 4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23909" h="483455" fill="none" extrusionOk="0">
                  <a:moveTo>
                    <a:pt x="0" y="80577"/>
                  </a:moveTo>
                  <a:cubicBezTo>
                    <a:pt x="-4660" y="36841"/>
                    <a:pt x="30746" y="-3678"/>
                    <a:pt x="80577" y="0"/>
                  </a:cubicBezTo>
                  <a:cubicBezTo>
                    <a:pt x="248895" y="-47296"/>
                    <a:pt x="421663" y="1920"/>
                    <a:pt x="548456" y="0"/>
                  </a:cubicBezTo>
                  <a:cubicBezTo>
                    <a:pt x="675249" y="-1920"/>
                    <a:pt x="898732" y="38994"/>
                    <a:pt x="1002708" y="0"/>
                  </a:cubicBezTo>
                  <a:cubicBezTo>
                    <a:pt x="1106684" y="-38994"/>
                    <a:pt x="1298499" y="33901"/>
                    <a:pt x="1443332" y="0"/>
                  </a:cubicBezTo>
                  <a:cubicBezTo>
                    <a:pt x="1483136" y="193"/>
                    <a:pt x="1527780" y="29098"/>
                    <a:pt x="1523909" y="80577"/>
                  </a:cubicBezTo>
                  <a:cubicBezTo>
                    <a:pt x="1551479" y="238629"/>
                    <a:pt x="1514972" y="280593"/>
                    <a:pt x="1523909" y="402878"/>
                  </a:cubicBezTo>
                  <a:cubicBezTo>
                    <a:pt x="1529816" y="459075"/>
                    <a:pt x="1482489" y="486273"/>
                    <a:pt x="1443332" y="483455"/>
                  </a:cubicBezTo>
                  <a:cubicBezTo>
                    <a:pt x="1260139" y="521382"/>
                    <a:pt x="1151430" y="467079"/>
                    <a:pt x="975453" y="483455"/>
                  </a:cubicBezTo>
                  <a:cubicBezTo>
                    <a:pt x="799476" y="499831"/>
                    <a:pt x="706637" y="450318"/>
                    <a:pt x="562084" y="483455"/>
                  </a:cubicBezTo>
                  <a:cubicBezTo>
                    <a:pt x="417531" y="516592"/>
                    <a:pt x="314590" y="444140"/>
                    <a:pt x="80577" y="483455"/>
                  </a:cubicBezTo>
                  <a:cubicBezTo>
                    <a:pt x="41251" y="485266"/>
                    <a:pt x="2836" y="456933"/>
                    <a:pt x="0" y="402878"/>
                  </a:cubicBezTo>
                  <a:cubicBezTo>
                    <a:pt x="-26118" y="248379"/>
                    <a:pt x="30839" y="194232"/>
                    <a:pt x="0" y="80577"/>
                  </a:cubicBezTo>
                  <a:close/>
                </a:path>
                <a:path w="1523909" h="483455" stroke="0" extrusionOk="0">
                  <a:moveTo>
                    <a:pt x="0" y="80577"/>
                  </a:moveTo>
                  <a:cubicBezTo>
                    <a:pt x="-7546" y="31421"/>
                    <a:pt x="33427" y="994"/>
                    <a:pt x="80577" y="0"/>
                  </a:cubicBezTo>
                  <a:cubicBezTo>
                    <a:pt x="196145" y="-21650"/>
                    <a:pt x="423367" y="5018"/>
                    <a:pt x="562084" y="0"/>
                  </a:cubicBezTo>
                  <a:cubicBezTo>
                    <a:pt x="700801" y="-5018"/>
                    <a:pt x="885465" y="445"/>
                    <a:pt x="1002708" y="0"/>
                  </a:cubicBezTo>
                  <a:cubicBezTo>
                    <a:pt x="1119951" y="-445"/>
                    <a:pt x="1337777" y="6358"/>
                    <a:pt x="1443332" y="0"/>
                  </a:cubicBezTo>
                  <a:cubicBezTo>
                    <a:pt x="1486408" y="-4590"/>
                    <a:pt x="1524560" y="33666"/>
                    <a:pt x="1523909" y="80577"/>
                  </a:cubicBezTo>
                  <a:cubicBezTo>
                    <a:pt x="1560671" y="171853"/>
                    <a:pt x="1512543" y="268182"/>
                    <a:pt x="1523909" y="402878"/>
                  </a:cubicBezTo>
                  <a:cubicBezTo>
                    <a:pt x="1523708" y="445466"/>
                    <a:pt x="1485167" y="487160"/>
                    <a:pt x="1443332" y="483455"/>
                  </a:cubicBezTo>
                  <a:cubicBezTo>
                    <a:pt x="1283001" y="509583"/>
                    <a:pt x="1222043" y="469250"/>
                    <a:pt x="1016335" y="483455"/>
                  </a:cubicBezTo>
                  <a:cubicBezTo>
                    <a:pt x="810627" y="497660"/>
                    <a:pt x="787051" y="447481"/>
                    <a:pt x="562084" y="483455"/>
                  </a:cubicBezTo>
                  <a:cubicBezTo>
                    <a:pt x="337117" y="519429"/>
                    <a:pt x="296373" y="442875"/>
                    <a:pt x="80577" y="483455"/>
                  </a:cubicBezTo>
                  <a:cubicBezTo>
                    <a:pt x="45121" y="474517"/>
                    <a:pt x="9725" y="441108"/>
                    <a:pt x="0" y="402878"/>
                  </a:cubicBezTo>
                  <a:cubicBezTo>
                    <a:pt x="-37056" y="297725"/>
                    <a:pt x="29082" y="236958"/>
                    <a:pt x="0" y="80577"/>
                  </a:cubicBezTo>
                  <a:close/>
                </a:path>
              </a:pathLst>
            </a:custGeom>
            <a:ln w="73025">
              <a:solidFill>
                <a:schemeClr val="bg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Objectives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341A6A5-9F24-A15E-6218-0D99FE9796D1}"/>
              </a:ext>
            </a:extLst>
          </p:cNvPr>
          <p:cNvSpPr txBox="1"/>
          <p:nvPr/>
        </p:nvSpPr>
        <p:spPr>
          <a:xfrm>
            <a:off x="5498243" y="4121867"/>
            <a:ext cx="1036800" cy="51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noProof="0" dirty="0"/>
              <a:t>Causal theory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E3B6EA-A3B7-64FD-790E-C5BDE42A2B1A}"/>
              </a:ext>
            </a:extLst>
          </p:cNvPr>
          <p:cNvSpPr txBox="1"/>
          <p:nvPr/>
        </p:nvSpPr>
        <p:spPr>
          <a:xfrm>
            <a:off x="9055875" y="4151173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noProof="0" dirty="0"/>
              <a:t>Negotiation</a:t>
            </a:r>
          </a:p>
        </p:txBody>
      </p:sp>
      <p:sp>
        <p:nvSpPr>
          <p:cNvPr id="73" name="Notched Right Arrow 72">
            <a:extLst>
              <a:ext uri="{FF2B5EF4-FFF2-40B4-BE49-F238E27FC236}">
                <a16:creationId xmlns:a16="http://schemas.microsoft.com/office/drawing/2014/main" id="{6622329F-019D-9D06-1AFF-D776BB3F0DC1}"/>
              </a:ext>
            </a:extLst>
          </p:cNvPr>
          <p:cNvSpPr/>
          <p:nvPr/>
        </p:nvSpPr>
        <p:spPr>
          <a:xfrm rot="10800000">
            <a:off x="6319609" y="2323495"/>
            <a:ext cx="1357801" cy="333036"/>
          </a:xfrm>
          <a:prstGeom prst="notch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CB67CB-5E3C-3F60-86A4-07F3C3351F0E}"/>
              </a:ext>
            </a:extLst>
          </p:cNvPr>
          <p:cNvSpPr txBox="1"/>
          <p:nvPr/>
        </p:nvSpPr>
        <p:spPr>
          <a:xfrm>
            <a:off x="6259738" y="255436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noProof="0" dirty="0"/>
              <a:t>Corrections</a:t>
            </a:r>
          </a:p>
        </p:txBody>
      </p:sp>
      <p:sp>
        <p:nvSpPr>
          <p:cNvPr id="85" name="Notched Right Arrow 84">
            <a:extLst>
              <a:ext uri="{FF2B5EF4-FFF2-40B4-BE49-F238E27FC236}">
                <a16:creationId xmlns:a16="http://schemas.microsoft.com/office/drawing/2014/main" id="{43A46455-D0A0-C61D-21E4-39161C25A870}"/>
              </a:ext>
            </a:extLst>
          </p:cNvPr>
          <p:cNvSpPr/>
          <p:nvPr/>
        </p:nvSpPr>
        <p:spPr>
          <a:xfrm rot="16200000" flipV="1">
            <a:off x="1962677" y="4192334"/>
            <a:ext cx="665067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86" name="Notched Right Arrow 85">
            <a:extLst>
              <a:ext uri="{FF2B5EF4-FFF2-40B4-BE49-F238E27FC236}">
                <a16:creationId xmlns:a16="http://schemas.microsoft.com/office/drawing/2014/main" id="{EF34A5AC-7142-877A-20E0-99B4962D09E1}"/>
              </a:ext>
            </a:extLst>
          </p:cNvPr>
          <p:cNvSpPr/>
          <p:nvPr/>
        </p:nvSpPr>
        <p:spPr>
          <a:xfrm rot="16200000" flipV="1">
            <a:off x="10639433" y="4121409"/>
            <a:ext cx="523219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76588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28B1-8068-8F2D-9215-F24165E2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Learning in the lifeworld </a:t>
            </a:r>
            <a:br>
              <a:rPr lang="en-CA" noProof="0" dirty="0"/>
            </a:br>
            <a:endParaRPr lang="en-CA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4C5F1-0ECB-F67C-D810-7A8FE0B2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6A5EF-DA49-17D0-08C1-F601AAB9E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78CB7D-E4DC-8575-0AF1-D8B156B5605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CA" noProof="0" dirty="0"/>
              <a:t>Habermas: The System(</a:t>
            </a:r>
            <a:r>
              <a:rPr lang="en-CA" noProof="0" dirty="0" err="1"/>
              <a:t>atized</a:t>
            </a:r>
            <a:r>
              <a:rPr lang="en-CA" noProof="0" dirty="0"/>
              <a:t>) vs the </a:t>
            </a:r>
            <a:r>
              <a:rPr lang="en-CA" noProof="0" dirty="0" err="1"/>
              <a:t>LifeWorld</a:t>
            </a:r>
            <a:endParaRPr lang="en-CA" noProof="0" dirty="0"/>
          </a:p>
          <a:p>
            <a:pPr lvl="1"/>
            <a:r>
              <a:rPr lang="en-CA" noProof="0" dirty="0"/>
              <a:t>Socialization, Social Integration, Cultural Reproduction</a:t>
            </a:r>
          </a:p>
          <a:p>
            <a:pPr lvl="1"/>
            <a:r>
              <a:rPr lang="en-CA" noProof="0" dirty="0"/>
              <a:t>Lines of lived transmission: Mentorship, Families, Culture…</a:t>
            </a:r>
          </a:p>
          <a:p>
            <a:pPr lvl="1"/>
            <a:r>
              <a:rPr lang="en-CA" noProof="0" dirty="0"/>
              <a:t>Colonization of the </a:t>
            </a:r>
            <a:r>
              <a:rPr lang="en-CA" noProof="0" dirty="0" err="1"/>
              <a:t>LifeWorld</a:t>
            </a:r>
            <a:r>
              <a:rPr lang="en-CA" noProof="0" dirty="0"/>
              <a:t> by the system</a:t>
            </a:r>
          </a:p>
          <a:p>
            <a:r>
              <a:rPr lang="en-CA" noProof="0" dirty="0"/>
              <a:t>Political agonism: Communities in interaction</a:t>
            </a:r>
          </a:p>
          <a:p>
            <a:pPr lvl="1"/>
            <a:r>
              <a:rPr lang="en-CA" dirty="0"/>
              <a:t>Identifying shared goals for conflict resolution</a:t>
            </a:r>
            <a:endParaRPr lang="en-CA" noProof="0" dirty="0"/>
          </a:p>
          <a:p>
            <a:pPr lvl="1"/>
            <a:r>
              <a:rPr lang="en-CA" noProof="0" dirty="0"/>
              <a:t>Rawls: The evolution of overlapping consensus</a:t>
            </a:r>
          </a:p>
        </p:txBody>
      </p:sp>
    </p:spTree>
    <p:extLst>
      <p:ext uri="{BB962C8B-B14F-4D97-AF65-F5344CB8AC3E}">
        <p14:creationId xmlns:p14="http://schemas.microsoft.com/office/powerpoint/2010/main" val="46526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C35F775-4005-8A1E-4B9B-54DBCED60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noProof="0" dirty="0"/>
              <a:t>AI as a coordination mechanism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EE275-B424-A8E1-D92E-CF32625CA0E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70B8F-644D-3FA3-C790-D1A9A787FAC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1631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2AE0-1D08-2710-0918-6473A29F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/>
          <a:p>
            <a:r>
              <a:rPr lang="en-CA" noProof="0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383B-CA62-BADB-D174-D0D9FA116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2025-08-18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8BC83-C181-445C-27D1-66DF4CAF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Democracy as Scaled Collective Intelligence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80BD9E4-BE95-E373-531D-DDEFBA62A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61934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333499" y="2967198"/>
          <a:ext cx="3171825" cy="1946656"/>
        </p:xfrm>
        <a:graphic>
          <a:graphicData uri="http://schemas.openxmlformats.org/drawingml/2006/table">
            <a:tbl>
              <a:tblPr bandRow="1">
                <a:noFill/>
                <a:tableStyleId>{7E9639D4-E3E2-4D34-9284-5A2195B3D0D7}</a:tableStyleId>
              </a:tblPr>
              <a:tblGrid>
                <a:gridCol w="1294354">
                  <a:extLst>
                    <a:ext uri="{9D8B030D-6E8A-4147-A177-3AD203B41FA5}">
                      <a16:colId xmlns:a16="http://schemas.microsoft.com/office/drawing/2014/main" val="880109553"/>
                    </a:ext>
                  </a:extLst>
                </a:gridCol>
                <a:gridCol w="1877471">
                  <a:extLst>
                    <a:ext uri="{9D8B030D-6E8A-4147-A177-3AD203B41FA5}">
                      <a16:colId xmlns:a16="http://schemas.microsoft.com/office/drawing/2014/main" val="2531289595"/>
                    </a:ext>
                  </a:extLst>
                </a:gridCol>
              </a:tblGrid>
              <a:tr h="486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1700" b="1" cap="none" spc="0" noProof="0" dirty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CA" sz="1100" b="0" cap="none" spc="0" noProof="0" dirty="0">
                          <a:solidFill>
                            <a:schemeClr val="tx1"/>
                          </a:solidFill>
                        </a:rPr>
                        <a:t>Democracy as a rational decision mechanism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592096"/>
                  </a:ext>
                </a:extLst>
              </a:tr>
              <a:tr h="486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1700" b="1" cap="none" spc="0" noProof="0" dirty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CA" sz="1100" b="0" cap="none" spc="0" noProof="0" dirty="0">
                          <a:solidFill>
                            <a:schemeClr val="tx1"/>
                          </a:solidFill>
                        </a:rPr>
                        <a:t>Democracy as social negotiation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339351"/>
                  </a:ext>
                </a:extLst>
              </a:tr>
              <a:tr h="486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1700" b="1" cap="none" spc="0" noProof="0" dirty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CA" sz="1100" noProof="0" dirty="0"/>
                        <a:t>AI as a coordination mechanism </a:t>
                      </a:r>
                      <a:endParaRPr lang="en-CA" sz="1100" b="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726492"/>
                  </a:ext>
                </a:extLst>
              </a:tr>
              <a:tr h="48666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CA" sz="1700" b="1" cap="none" spc="0" noProof="0" dirty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CA" sz="1100" b="0" cap="none" spc="0" noProof="0" dirty="0">
                          <a:solidFill>
                            <a:schemeClr val="tx1"/>
                          </a:solidFill>
                        </a:rPr>
                        <a:t>Structured conversations</a:t>
                      </a:r>
                    </a:p>
                  </a:txBody>
                  <a:tcPr marL="72516" marR="72516" marT="72516" marB="7251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72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9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282EF3-DD19-547F-C693-E4301DF3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Generative AI as compressed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E2B8C-41D5-08EE-9A55-74CD0F87410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CA" noProof="0" dirty="0"/>
              <a:t>Access to a gigantic corpus (through lossy compression)</a:t>
            </a:r>
          </a:p>
          <a:p>
            <a:r>
              <a:rPr lang="en-CA" noProof="0" dirty="0"/>
              <a:t>Automated abstraction through statistics</a:t>
            </a:r>
          </a:p>
          <a:p>
            <a:r>
              <a:rPr lang="en-CA" noProof="0" dirty="0"/>
              <a:t>Mostly works at level of linguistic concepts</a:t>
            </a:r>
          </a:p>
          <a:p>
            <a:endParaRPr lang="en-CA" noProof="0" dirty="0"/>
          </a:p>
          <a:p>
            <a:r>
              <a:rPr lang="en-CA" noProof="0" dirty="0"/>
              <a:t>Gives access to a considerable shared memory</a:t>
            </a:r>
          </a:p>
        </p:txBody>
      </p:sp>
    </p:spTree>
    <p:extLst>
      <p:ext uri="{BB962C8B-B14F-4D97-AF65-F5344CB8AC3E}">
        <p14:creationId xmlns:p14="http://schemas.microsoft.com/office/powerpoint/2010/main" val="393898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87D4-A62B-D3FF-07C5-3449A142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The black box problem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B9415-DBED-E2DA-884E-EAE27217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9BF04-20F7-A672-26A8-2D93A696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E76777-ABDF-59ED-1FE5-0EE50A221EC3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CA" noProof="0" dirty="0"/>
              <a:t>Unreliable introspection</a:t>
            </a:r>
          </a:p>
          <a:p>
            <a:pPr lvl="1"/>
            <a:r>
              <a:rPr lang="en-CA" noProof="0" dirty="0"/>
              <a:t>Comparable to human introspection?</a:t>
            </a:r>
          </a:p>
          <a:p>
            <a:r>
              <a:rPr lang="en-CA" noProof="0" dirty="0"/>
              <a:t>Explainable AI in terms of proximate causes</a:t>
            </a:r>
          </a:p>
          <a:p>
            <a:r>
              <a:rPr lang="en-CA" noProof="0" dirty="0"/>
              <a:t>Hidden biases</a:t>
            </a:r>
          </a:p>
          <a:p>
            <a:pPr lvl="1"/>
            <a:r>
              <a:rPr lang="en-CA" noProof="0" dirty="0"/>
              <a:t>In the original corpus</a:t>
            </a:r>
          </a:p>
          <a:p>
            <a:pPr lvl="1"/>
            <a:r>
              <a:rPr lang="en-CA" noProof="0" dirty="0"/>
              <a:t>In the training process</a:t>
            </a:r>
          </a:p>
          <a:p>
            <a:pPr lvl="1"/>
            <a:r>
              <a:rPr lang="en-CA" noProof="0" dirty="0"/>
              <a:t>In the post-training instructions</a:t>
            </a:r>
          </a:p>
          <a:p>
            <a:r>
              <a:rPr lang="en-CA" noProof="0" dirty="0"/>
              <a:t>Biases are already being weaponized</a:t>
            </a:r>
          </a:p>
        </p:txBody>
      </p:sp>
    </p:spTree>
    <p:extLst>
      <p:ext uri="{BB962C8B-B14F-4D97-AF65-F5344CB8AC3E}">
        <p14:creationId xmlns:p14="http://schemas.microsoft.com/office/powerpoint/2010/main" val="3953489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32BF2-8FDD-E111-A040-B7DA0EE90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333E-DB60-B2FB-D5B7-57F61C13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Human reactions to AI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EA8AD-7C09-0FED-CA08-A1202F5E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E9156-5533-4448-AE65-93F0B099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D035AB-BA6A-D4E8-05DA-CEE456BA2D7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noProof="0" dirty="0"/>
              <a:t>Attribution of intentionality</a:t>
            </a:r>
          </a:p>
          <a:p>
            <a:pPr lvl="1"/>
            <a:r>
              <a:rPr lang="en-CA" noProof="0" dirty="0"/>
              <a:t>From Thunder gods to Eliza to ChatGPT</a:t>
            </a:r>
          </a:p>
          <a:p>
            <a:r>
              <a:rPr lang="en-CA" noProof="0" dirty="0"/>
              <a:t>Illusion of Authoritativeness through fluency</a:t>
            </a:r>
          </a:p>
          <a:p>
            <a:r>
              <a:rPr lang="en-CA" noProof="0" dirty="0"/>
              <a:t>Sycophancy as a Service</a:t>
            </a:r>
          </a:p>
          <a:p>
            <a:pPr lvl="1"/>
            <a:r>
              <a:rPr lang="en-CA" noProof="0" dirty="0"/>
              <a:t>Psychological dependency</a:t>
            </a:r>
          </a:p>
          <a:p>
            <a:pPr lvl="1"/>
            <a:r>
              <a:rPr lang="en-CA" noProof="0" dirty="0"/>
              <a:t>Amplifies confirmation bias</a:t>
            </a:r>
          </a:p>
          <a:p>
            <a:r>
              <a:rPr lang="en-CA" noProof="0" dirty="0"/>
              <a:t>Human-in-the-loop</a:t>
            </a:r>
          </a:p>
          <a:p>
            <a:pPr lvl="1"/>
            <a:r>
              <a:rPr lang="en-CA" noProof="0" dirty="0"/>
              <a:t>Checking is not less difficult than thinking</a:t>
            </a:r>
          </a:p>
          <a:p>
            <a:pPr lvl="1"/>
            <a:r>
              <a:rPr lang="en-CA" noProof="0" dirty="0"/>
              <a:t>Reverse centaurs as moral crumple zone</a:t>
            </a:r>
          </a:p>
          <a:p>
            <a:pPr lvl="1"/>
            <a:r>
              <a:rPr lang="en-CA"/>
              <a:t>Cognitive degradation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06816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8766-A1F2-48D3-36E7-52694A93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Hijacking the learning loops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287A1-0131-6F84-BB73-2F66F1E6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FC0FB-3A6B-C690-E4DE-0C65F320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BB828D-0A31-0AA6-09C5-FA6ADB2AB90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CA" noProof="0" dirty="0"/>
              <a:t>The basis of the conversation:</a:t>
            </a:r>
          </a:p>
          <a:p>
            <a:pPr lvl="1"/>
            <a:r>
              <a:rPr lang="en-CA" noProof="0" dirty="0"/>
              <a:t>Verification: We cannot verify a black box</a:t>
            </a:r>
          </a:p>
          <a:p>
            <a:pPr lvl="1"/>
            <a:r>
              <a:rPr lang="en-CA" noProof="0" dirty="0"/>
              <a:t>Deliberation: Artificial man in the middle</a:t>
            </a:r>
          </a:p>
          <a:p>
            <a:pPr lvl="1"/>
            <a:r>
              <a:rPr lang="en-CA" noProof="0" dirty="0"/>
              <a:t>Accountability: Accountability sink</a:t>
            </a:r>
          </a:p>
          <a:p>
            <a:r>
              <a:rPr lang="en-CA" noProof="0" dirty="0"/>
              <a:t>Impact on social learning</a:t>
            </a:r>
          </a:p>
          <a:p>
            <a:pPr lvl="1"/>
            <a:r>
              <a:rPr lang="en-CA" noProof="0" dirty="0"/>
              <a:t>Generative AI’s learning stops after training, preventing cultural iteration</a:t>
            </a:r>
          </a:p>
          <a:p>
            <a:r>
              <a:rPr lang="en-CA" noProof="0" dirty="0"/>
              <a:t>Impact on trust</a:t>
            </a:r>
          </a:p>
          <a:p>
            <a:pPr lvl="1"/>
            <a:r>
              <a:rPr lang="en-CA" noProof="0" dirty="0"/>
              <a:t>Are the ideas coming from you? If not, whose interest are they serving?</a:t>
            </a:r>
          </a:p>
          <a:p>
            <a:pPr lvl="1"/>
            <a:r>
              <a:rPr lang="en-CA" noProof="0" dirty="0"/>
              <a:t>AI-powered bubbles</a:t>
            </a:r>
          </a:p>
          <a:p>
            <a:endParaRPr lang="en-CA" noProof="0" dirty="0"/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5784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A412-F8CD-91C7-7D6C-1A7F75B2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Whose conversation?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A6DA8B-B73B-1FBD-0D42-150C08A2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9CBAC-2464-E2E2-208D-B55D0AF1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5CCD7-D532-2377-BEFD-B0B4290C43B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CA" noProof="0" dirty="0"/>
              <a:t>Generative AI and labour power dynamics</a:t>
            </a:r>
          </a:p>
          <a:p>
            <a:r>
              <a:rPr lang="en-CA" noProof="0" dirty="0"/>
              <a:t>Enclosure of the knowledge commons</a:t>
            </a:r>
          </a:p>
          <a:p>
            <a:r>
              <a:rPr lang="en-CA" noProof="0" dirty="0"/>
              <a:t>Explicit links to TESCREAL and autocratic projects</a:t>
            </a:r>
          </a:p>
          <a:p>
            <a:r>
              <a:rPr lang="en-CA" dirty="0"/>
              <a:t>Bare minimum of representative democracy:</a:t>
            </a:r>
            <a:br>
              <a:rPr lang="en-CA" dirty="0"/>
            </a:br>
            <a:r>
              <a:rPr lang="en-CA" dirty="0"/>
              <a:t>When can we vote out an AI?</a:t>
            </a:r>
            <a:br>
              <a:rPr lang="en-CA" dirty="0"/>
            </a:br>
            <a:r>
              <a:rPr lang="en-CA" dirty="0"/>
              <a:t>Or deliberate on its role in the process?</a:t>
            </a:r>
            <a:endParaRPr lang="en-CA" noProof="0" dirty="0"/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369894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FF1446-39A3-48D6-89D7-47CDE2B2F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noProof="0" dirty="0"/>
              <a:t>Structured conversations:</a:t>
            </a:r>
            <a:br>
              <a:rPr lang="en-CA" sz="3200" cap="none" spc="0" dirty="0">
                <a:solidFill>
                  <a:schemeClr val="tx1"/>
                </a:solidFill>
              </a:rPr>
            </a:br>
            <a:r>
              <a:rPr lang="en-CA" sz="3200" cap="none" spc="0" dirty="0">
                <a:solidFill>
                  <a:schemeClr val="tx1"/>
                </a:solidFill>
              </a:rPr>
              <a:t>A step to an Augmented Collective Intelligence</a:t>
            </a:r>
            <a:br>
              <a:rPr lang="en-CA" sz="3200" cap="none" spc="0" dirty="0">
                <a:solidFill>
                  <a:schemeClr val="tx1"/>
                </a:solidFill>
              </a:rPr>
            </a:br>
            <a:endParaRPr lang="en-CA" sz="3200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DDC34-2411-4B20-17A1-4864B8F8DE2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0D8EA-C34F-6F52-7AFE-A19258C7B9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1499448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AFE289-08ED-816A-5DAB-E17C5408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History of structured conversations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3909A-197B-6D5E-94C4-87BDA4B8AD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6775"/>
            <a:ext cx="5113150" cy="3697288"/>
          </a:xfrm>
        </p:spPr>
        <p:txBody>
          <a:bodyPr/>
          <a:lstStyle/>
          <a:p>
            <a:r>
              <a:rPr lang="en-CA" dirty="0"/>
              <a:t>Technical languages</a:t>
            </a:r>
          </a:p>
          <a:p>
            <a:r>
              <a:rPr lang="en-CA" noProof="0" dirty="0"/>
              <a:t>Formal logics</a:t>
            </a:r>
          </a:p>
          <a:p>
            <a:r>
              <a:rPr lang="en-CA" noProof="0" dirty="0"/>
              <a:t>Dialogue mapping</a:t>
            </a:r>
          </a:p>
          <a:p>
            <a:pPr lvl="1"/>
            <a:r>
              <a:rPr lang="en-CA" noProof="0" dirty="0"/>
              <a:t>Works well with a live cartographer</a:t>
            </a:r>
          </a:p>
          <a:p>
            <a:pPr lvl="1"/>
            <a:r>
              <a:rPr lang="en-CA" noProof="0" dirty="0"/>
              <a:t>Helps defuse personal hostility</a:t>
            </a:r>
          </a:p>
          <a:p>
            <a:pPr lvl="1"/>
            <a:r>
              <a:rPr lang="en-CA" noProof="0" dirty="0"/>
              <a:t>Overwhelmed without curation, offline</a:t>
            </a:r>
          </a:p>
          <a:p>
            <a:pPr marL="0" indent="0">
              <a:buNone/>
            </a:pPr>
            <a:endParaRPr lang="en-CA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147F1-173E-CAA0-A7AD-799B9C54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740614"/>
            <a:ext cx="5346000" cy="35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1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3D70-4C0F-146C-7354-D386FEE5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Why structured?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731EB-EEF1-4973-5744-16BE57A0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6EDE7-3EAD-5309-091F-54C04D17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13188-F367-0783-61A7-A7C84E3622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CA" noProof="0" dirty="0"/>
              <a:t>Deduplication</a:t>
            </a:r>
          </a:p>
          <a:p>
            <a:pPr lvl="1"/>
            <a:r>
              <a:rPr lang="en-CA" noProof="0" dirty="0"/>
              <a:t>Reduces cognitive footprint</a:t>
            </a:r>
          </a:p>
          <a:p>
            <a:pPr lvl="1"/>
            <a:r>
              <a:rPr lang="en-CA" noProof="0" dirty="0"/>
              <a:t>Avoids vote splitting</a:t>
            </a:r>
          </a:p>
          <a:p>
            <a:r>
              <a:rPr lang="en-CA" noProof="0" dirty="0"/>
              <a:t>Ideas can be compared</a:t>
            </a:r>
          </a:p>
          <a:p>
            <a:pPr lvl="1"/>
            <a:r>
              <a:rPr lang="en-CA" noProof="0" dirty="0"/>
              <a:t>Lattice (Formal Concept Analysis)</a:t>
            </a:r>
          </a:p>
          <a:p>
            <a:r>
              <a:rPr lang="en-CA" noProof="0" dirty="0"/>
              <a:t>Ideas can be composed</a:t>
            </a:r>
          </a:p>
          <a:p>
            <a:r>
              <a:rPr lang="en-CA" noProof="0" dirty="0"/>
              <a:t>Fractal views</a:t>
            </a:r>
          </a:p>
          <a:p>
            <a:pPr lvl="1"/>
            <a:r>
              <a:rPr lang="en-CA" noProof="0" dirty="0"/>
              <a:t>Allows to focus attention</a:t>
            </a:r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725533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A09F8-3D59-FAF2-109B-6473DCAC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40C93-E9C5-658B-BFF0-EEB1F413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Structured </a:t>
            </a:r>
            <a:r>
              <a:rPr lang="en-CA" i="1" noProof="0" dirty="0"/>
              <a:t>AND</a:t>
            </a:r>
            <a:r>
              <a:rPr lang="en-CA" noProof="0" dirty="0"/>
              <a:t> PERSONAL </a:t>
            </a:r>
            <a:r>
              <a:rPr lang="en-CA" i="1" noProof="0" dirty="0"/>
              <a:t>AND</a:t>
            </a:r>
            <a:r>
              <a:rPr lang="en-CA" noProof="0" dirty="0"/>
              <a:t> Social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9C03B-4047-ADA8-FB27-3C5A02E4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887B4-53B4-39D9-25DF-F9557600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4DE261-AF93-6DB7-D380-03CC6FA16EC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CA" noProof="0" dirty="0"/>
              <a:t>Progressive formalization</a:t>
            </a:r>
          </a:p>
          <a:p>
            <a:pPr lvl="1"/>
            <a:r>
              <a:rPr lang="en-CA" noProof="0" dirty="0"/>
              <a:t>Keep link between abstraction and concrete experiences</a:t>
            </a:r>
          </a:p>
          <a:p>
            <a:pPr lvl="1"/>
            <a:r>
              <a:rPr lang="en-CA" noProof="0" dirty="0"/>
              <a:t>Choral explanations</a:t>
            </a:r>
          </a:p>
          <a:p>
            <a:r>
              <a:rPr lang="en-CA" noProof="0" dirty="0"/>
              <a:t>Negotiated sense-making</a:t>
            </a:r>
          </a:p>
          <a:p>
            <a:pPr lvl="1"/>
            <a:r>
              <a:rPr lang="en-CA" noProof="0" dirty="0"/>
              <a:t>Disputed interpretations</a:t>
            </a:r>
          </a:p>
          <a:p>
            <a:r>
              <a:rPr lang="en-CA" noProof="0" dirty="0"/>
              <a:t>Continuously throughout the social learning loop!</a:t>
            </a:r>
          </a:p>
          <a:p>
            <a:pPr marL="0" indent="0">
              <a:buNone/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548741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9B17A-3533-734F-917A-EB6AC3F8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roles for open Hybrid AI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C9E8C-BB74-93AF-A83D-5D4DBB18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2CC7F-EA2F-48CF-E25E-540B5E19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4B1900-BB02-8910-F2DC-8D685317D13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numCol="1" spcCol="180000">
            <a:normAutofit fontScale="85000" lnSpcReduction="20000"/>
          </a:bodyPr>
          <a:lstStyle/>
          <a:p>
            <a:pPr marL="0" indent="0">
              <a:buNone/>
            </a:pPr>
            <a:r>
              <a:rPr lang="en-CA" noProof="0" dirty="0"/>
              <a:t>Hybrid: The knowledge base </a:t>
            </a:r>
            <a:r>
              <a:rPr lang="en-CA" dirty="0"/>
              <a:t>can be a subject of deliberation</a:t>
            </a:r>
          </a:p>
          <a:p>
            <a:pPr marL="0" indent="0">
              <a:buNone/>
            </a:pPr>
            <a:r>
              <a:rPr lang="en-CA" noProof="0" dirty="0"/>
              <a:t>Open: </a:t>
            </a:r>
            <a:r>
              <a:rPr lang="en-CA" dirty="0"/>
              <a:t>allowing for public scrutiny of the whole process</a:t>
            </a:r>
          </a:p>
          <a:p>
            <a:pPr marL="0" indent="0">
              <a:buNone/>
            </a:pPr>
            <a:endParaRPr lang="en-CA" noProof="0" dirty="0"/>
          </a:p>
          <a:p>
            <a:r>
              <a:rPr lang="en-CA" noProof="0" dirty="0"/>
              <a:t>Translation : Across specialized vocabularies</a:t>
            </a:r>
          </a:p>
          <a:p>
            <a:r>
              <a:rPr lang="en-CA" noProof="0" dirty="0"/>
              <a:t>Approachability : Help people approach formalized knowledge</a:t>
            </a:r>
          </a:p>
          <a:p>
            <a:r>
              <a:rPr lang="en-CA" noProof="0" dirty="0"/>
              <a:t>Mentoring : help people make their thought more precise</a:t>
            </a:r>
          </a:p>
          <a:p>
            <a:pPr marL="0" indent="0">
              <a:buNone/>
            </a:pPr>
            <a:endParaRPr lang="en-CA" sz="1200" noProof="0" dirty="0"/>
          </a:p>
          <a:p>
            <a:pPr marL="0" indent="0">
              <a:buNone/>
            </a:pPr>
            <a:r>
              <a:rPr lang="en-CA" noProof="0" dirty="0"/>
              <a:t>With heavy supervision:</a:t>
            </a:r>
          </a:p>
          <a:p>
            <a:r>
              <a:rPr lang="en-CA" noProof="0" dirty="0"/>
              <a:t>Surface inconsistencies</a:t>
            </a:r>
          </a:p>
          <a:p>
            <a:r>
              <a:rPr lang="en-CA" noProof="0" dirty="0"/>
              <a:t>Synthesis across many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14282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290C9-5FEA-451B-F931-4E4C88B57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en-CA" noProof="0" dirty="0"/>
              <a:t>Democracy as a rational decision mechanism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4EFBA-2CAB-DC99-7439-E97BD32E07E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7748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2025-08-18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7EA8-BE52-BECD-79BD-1E6444DB30E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31350" y="6356350"/>
            <a:ext cx="26606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noProof="0" dirty="0"/>
              <a:t>Democracy as Scaled Collective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294989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A53AE-8225-6792-68FA-27281507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C1E6-5932-CFA7-6FDF-7629EB55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Requirements for transparency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5A6C-0757-E323-387A-DFB1876F6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3DBA2-F6AB-63D2-CAB0-A0D71095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66F668-7604-7D73-3917-57696FB9695B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numCol="1" spcCol="180000"/>
          <a:lstStyle/>
          <a:p>
            <a:r>
              <a:rPr lang="en-CA" noProof="0" dirty="0"/>
              <a:t>Curated maps for intelligibility</a:t>
            </a:r>
          </a:p>
          <a:p>
            <a:pPr lvl="1"/>
            <a:r>
              <a:rPr lang="en-CA" noProof="0" dirty="0"/>
              <a:t>With alternatives and  computed neighbourhoods</a:t>
            </a:r>
          </a:p>
          <a:p>
            <a:r>
              <a:rPr lang="en-CA" noProof="0" dirty="0"/>
              <a:t>Transparent algorithms</a:t>
            </a:r>
          </a:p>
          <a:p>
            <a:pPr lvl="1"/>
            <a:r>
              <a:rPr lang="en-CA" noProof="0" dirty="0"/>
              <a:t>Ordering</a:t>
            </a:r>
          </a:p>
          <a:p>
            <a:pPr lvl="1"/>
            <a:r>
              <a:rPr lang="en-CA" noProof="0" dirty="0"/>
              <a:t>Moderation</a:t>
            </a:r>
          </a:p>
          <a:p>
            <a:r>
              <a:rPr lang="en-CA" noProof="0" dirty="0"/>
              <a:t>Coherence markers </a:t>
            </a:r>
          </a:p>
          <a:p>
            <a:r>
              <a:rPr lang="en-CA" noProof="0" dirty="0"/>
              <a:t>Provenance </a:t>
            </a:r>
          </a:p>
          <a:p>
            <a:pPr lvl="1"/>
            <a:r>
              <a:rPr lang="en-CA" noProof="0" dirty="0"/>
              <a:t>Mark black-box input</a:t>
            </a:r>
          </a:p>
          <a:p>
            <a:pPr marL="0" indent="0">
              <a:buNone/>
            </a:pPr>
            <a:endParaRPr lang="en-CA" b="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47593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793B-1CDD-59D9-EF46-C4AEAA4E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11D8-16CA-7F2F-CF64-6D37BEA0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Requirements for adoption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A145DA-BF2F-111C-3001-156B22ED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067BF-1D51-B024-64B7-7B654F90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B57E-D6F8-7FA0-CA9D-4CB8C0C11E8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numCol="1" spcCol="180000"/>
          <a:lstStyle/>
          <a:p>
            <a:r>
              <a:rPr lang="en-CA" noProof="0" dirty="0">
                <a:solidFill>
                  <a:srgbClr val="C00000"/>
                </a:solidFill>
              </a:rPr>
              <a:t>ANTI-GOAL:</a:t>
            </a:r>
            <a:r>
              <a:rPr lang="en-CA" noProof="0" dirty="0"/>
              <a:t> One schema to rule them all!</a:t>
            </a:r>
          </a:p>
          <a:p>
            <a:r>
              <a:rPr lang="en-CA" noProof="0" dirty="0"/>
              <a:t>Evolutive negotiated vocabularies </a:t>
            </a:r>
          </a:p>
          <a:p>
            <a:r>
              <a:rPr lang="en-CA" noProof="0" dirty="0"/>
              <a:t>Federated architecture</a:t>
            </a:r>
          </a:p>
          <a:p>
            <a:r>
              <a:rPr lang="en-CA" noProof="0" dirty="0"/>
              <a:t>Emphasis on pedagogy</a:t>
            </a:r>
          </a:p>
          <a:p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733278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DA802-8789-7BC0-FD54-0172EA8C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82BE-FD39-4127-2569-CCF42D577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Past and Current projects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AEE39-DB40-0EDE-9376-D43A0D56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26881-A61F-C373-EB0A-CAACA7C3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F11278B-4720-A639-D573-48A8C79645D5}"/>
              </a:ext>
            </a:extLst>
          </p:cNvPr>
          <p:cNvSpPr txBox="1">
            <a:spLocks/>
          </p:cNvSpPr>
          <p:nvPr/>
        </p:nvSpPr>
        <p:spPr>
          <a:xfrm>
            <a:off x="838199" y="2136775"/>
            <a:ext cx="10515599" cy="3697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700" noProof="0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IdeaLoom</a:t>
            </a:r>
            <a:r>
              <a:rPr lang="en-CA" sz="2700" noProof="0" dirty="0" err="1"/>
              <a:t>.org</a:t>
            </a:r>
            <a:r>
              <a:rPr lang="en-CA" sz="2700" noProof="0" dirty="0"/>
              <a:t> : Earlier work on an idea sharing and clustering workbench</a:t>
            </a:r>
          </a:p>
          <a:p>
            <a:pPr lvl="1"/>
            <a:r>
              <a:rPr lang="en-CA" noProof="0" dirty="0"/>
              <a:t>First attempt at an exchange format for collective intelligence</a:t>
            </a:r>
          </a:p>
          <a:p>
            <a:pPr lvl="1"/>
            <a:r>
              <a:rPr lang="en-CA" noProof="0" dirty="0"/>
              <a:t>From flow to stocks, progressive formalization</a:t>
            </a:r>
          </a:p>
          <a:p>
            <a:r>
              <a:rPr lang="en-CA" sz="2700" noProof="0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HyperKnowledge</a:t>
            </a:r>
            <a:r>
              <a:rPr lang="en-CA" sz="2700" noProof="0" dirty="0" err="1"/>
              <a:t>.org</a:t>
            </a:r>
            <a:r>
              <a:rPr lang="en-CA" sz="2700" noProof="0" dirty="0"/>
              <a:t> : Federated knowledge negotiation architecture</a:t>
            </a:r>
          </a:p>
          <a:p>
            <a:pPr lvl="1"/>
            <a:r>
              <a:rPr lang="en-CA" noProof="0" dirty="0"/>
              <a:t>For evolving ideas</a:t>
            </a:r>
          </a:p>
          <a:p>
            <a:r>
              <a:rPr lang="en-CA" sz="2700" noProof="0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SenseCraft</a:t>
            </a:r>
            <a:r>
              <a:rPr lang="en-CA" sz="2700" noProof="0" dirty="0" err="1"/>
              <a:t>.garden</a:t>
            </a:r>
            <a:r>
              <a:rPr lang="en-CA" sz="2700" noProof="0" dirty="0"/>
              <a:t>: </a:t>
            </a:r>
            <a:r>
              <a:rPr lang="en-CA" sz="2700" noProof="0" dirty="0" err="1"/>
              <a:t>coopetitive</a:t>
            </a:r>
            <a:r>
              <a:rPr lang="en-CA" sz="2700" noProof="0" dirty="0"/>
              <a:t> game to build a structured conversation</a:t>
            </a:r>
          </a:p>
          <a:p>
            <a:r>
              <a:rPr lang="en-CA" sz="2700" noProof="0" dirty="0" err="1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ClaimMiner</a:t>
            </a:r>
            <a:r>
              <a:rPr lang="en-CA" sz="2700" noProof="0" dirty="0" err="1">
                <a:solidFill>
                  <a:schemeClr val="tx1"/>
                </a:solidFill>
              </a:rPr>
              <a:t>.in</a:t>
            </a:r>
            <a:r>
              <a:rPr lang="en-CA" sz="2700" noProof="0" dirty="0" err="1"/>
              <a:t>fo</a:t>
            </a:r>
            <a:r>
              <a:rPr lang="en-CA" sz="2700" noProof="0" dirty="0"/>
              <a:t> : identification of discourse patterns in text</a:t>
            </a:r>
          </a:p>
          <a:p>
            <a:r>
              <a:rPr lang="en-CA" sz="2700" noProof="0" dirty="0" err="1"/>
              <a:t>DiscourseGraphs.com</a:t>
            </a:r>
            <a:r>
              <a:rPr lang="en-CA" sz="2700" noProof="0" dirty="0"/>
              <a:t> : Structured conversations for research teams</a:t>
            </a:r>
          </a:p>
          <a:p>
            <a:pPr marL="0" indent="0">
              <a:buNone/>
            </a:pP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828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8862-7E13-CBA2-7E06-11290AFF1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An augmented social learning loop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28BBD-E017-2F7B-2ED8-BC3B5018C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94066-3847-0072-72F2-A3E04DC4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310616-0751-3E5D-AADC-456CE2921DE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CA" sz="2700" noProof="0" dirty="0"/>
              <a:t>Instead of AI improving AI…</a:t>
            </a:r>
          </a:p>
          <a:p>
            <a:r>
              <a:rPr lang="en-CA" sz="2700" noProof="0" dirty="0"/>
              <a:t>Social cognition improving social cognition processes (4</a:t>
            </a:r>
            <a:r>
              <a:rPr lang="en-CA" sz="2700" baseline="30000" noProof="0" dirty="0"/>
              <a:t>th</a:t>
            </a:r>
            <a:r>
              <a:rPr lang="en-CA" sz="2700" noProof="0" dirty="0"/>
              <a:t> loop)</a:t>
            </a:r>
          </a:p>
          <a:p>
            <a:r>
              <a:rPr lang="en-CA" sz="2700" noProof="0" dirty="0"/>
              <a:t>In full transparency</a:t>
            </a:r>
          </a:p>
          <a:p>
            <a:r>
              <a:rPr lang="en-CA" sz="2700" noProof="0" dirty="0"/>
              <a:t>With black boxes only helping at the process margins</a:t>
            </a:r>
          </a:p>
          <a:p>
            <a:r>
              <a:rPr lang="en-CA" sz="2700" noProof="0" dirty="0"/>
              <a:t>This may require rethinking our language of collaboration</a:t>
            </a:r>
          </a:p>
          <a:p>
            <a:r>
              <a:rPr lang="en-CA" sz="2700" noProof="0" dirty="0"/>
              <a:t>Co-building an ecosystem of tools to augment collective intelligence</a:t>
            </a:r>
          </a:p>
          <a:p>
            <a:r>
              <a:rPr lang="en-CA" sz="2700" noProof="0" dirty="0"/>
              <a:t>Join us!</a:t>
            </a:r>
          </a:p>
          <a:p>
            <a:endParaRPr lang="en-CA" sz="2700" noProof="0" dirty="0"/>
          </a:p>
        </p:txBody>
      </p:sp>
      <p:pic>
        <p:nvPicPr>
          <p:cNvPr id="6" name="Picture 5" descr="Logo de Conversence">
            <a:extLst>
              <a:ext uri="{FF2B5EF4-FFF2-40B4-BE49-F238E27FC236}">
                <a16:creationId xmlns:a16="http://schemas.microsoft.com/office/drawing/2014/main" id="{7D7C6C66-5713-354E-3A48-D4588B37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73" y="5291931"/>
            <a:ext cx="2409825" cy="8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2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F05D-EA2C-126A-DC5F-48DBB59B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0"/>
            <a:ext cx="10515600" cy="1325563"/>
          </a:xfrm>
        </p:spPr>
        <p:txBody>
          <a:bodyPr>
            <a:normAutofit/>
          </a:bodyPr>
          <a:lstStyle/>
          <a:p>
            <a:r>
              <a:rPr lang="en-CA" sz="3200" noProof="0" dirty="0"/>
              <a:t>Optimize decisions</a:t>
            </a:r>
            <a:br>
              <a:rPr lang="en-CA" sz="3200" noProof="0" dirty="0"/>
            </a:br>
            <a:r>
              <a:rPr lang="en-CA" sz="2400" noProof="0" dirty="0"/>
              <a:t>Based on an idealized decision model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B9B1A2-28A5-957D-37B7-4665BE13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C1629A0-8253-195B-E5FD-B7F304BA1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noProof="0" dirty="0"/>
              <a:t>Democracy as Scaled Collective Intelligence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CD3E95-0359-8BA6-5C87-B313AF69716F}"/>
              </a:ext>
            </a:extLst>
          </p:cNvPr>
          <p:cNvGrpSpPr/>
          <p:nvPr/>
        </p:nvGrpSpPr>
        <p:grpSpPr>
          <a:xfrm>
            <a:off x="997537" y="1178833"/>
            <a:ext cx="10665145" cy="4752296"/>
            <a:chOff x="997537" y="662685"/>
            <a:chExt cx="10906187" cy="5268444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716B6C3-0B4B-7A48-EFA4-C00CB1E61865}"/>
                </a:ext>
              </a:extLst>
            </p:cNvPr>
            <p:cNvSpPr/>
            <p:nvPr/>
          </p:nvSpPr>
          <p:spPr>
            <a:xfrm>
              <a:off x="997537" y="3071553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Situation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118134A-A46A-F115-7B7F-E5CC7E5A393E}"/>
                </a:ext>
              </a:extLst>
            </p:cNvPr>
            <p:cNvSpPr/>
            <p:nvPr/>
          </p:nvSpPr>
          <p:spPr>
            <a:xfrm>
              <a:off x="4067704" y="3071553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F7D8BCB-6DE4-F2BA-99BD-466863362FBC}"/>
                </a:ext>
              </a:extLst>
            </p:cNvPr>
            <p:cNvSpPr/>
            <p:nvPr/>
          </p:nvSpPr>
          <p:spPr>
            <a:xfrm>
              <a:off x="7137871" y="3071553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Consequence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966A083-0D12-6B37-C83A-E5AC30BB7A4C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676708" y="3429000"/>
              <a:ext cx="1390996" cy="0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43D45C-6BEB-43D8-F31E-740F55AAEABD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5746875" y="3429000"/>
              <a:ext cx="1390996" cy="0"/>
            </a:xfrm>
            <a:prstGeom prst="straightConnector1">
              <a:avLst/>
            </a:prstGeom>
            <a:ln w="730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0B6A7C4-57C6-7E63-637B-7E9C7DEF132B}"/>
                </a:ext>
              </a:extLst>
            </p:cNvPr>
            <p:cNvSpPr/>
            <p:nvPr/>
          </p:nvSpPr>
          <p:spPr>
            <a:xfrm>
              <a:off x="4067704" y="4143894"/>
              <a:ext cx="1679171" cy="71489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Decision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1414236-95B3-B985-1DAD-47F6B07AD882}"/>
                </a:ext>
              </a:extLst>
            </p:cNvPr>
            <p:cNvSpPr/>
            <p:nvPr/>
          </p:nvSpPr>
          <p:spPr>
            <a:xfrm>
              <a:off x="4067704" y="5216235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BD2B3D-4E1A-75D8-4227-1D9F51481D70}"/>
                </a:ext>
              </a:extLst>
            </p:cNvPr>
            <p:cNvCxnSpPr>
              <a:cxnSpLocks/>
              <a:stCxn id="14" idx="3"/>
              <a:endCxn id="19" idx="1"/>
            </p:cNvCxnSpPr>
            <p:nvPr/>
          </p:nvCxnSpPr>
          <p:spPr>
            <a:xfrm>
              <a:off x="2676708" y="3429000"/>
              <a:ext cx="1390996" cy="1072341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E1E7B44-58A6-15EE-258E-B528909FC2D5}"/>
                </a:ext>
              </a:extLst>
            </p:cNvPr>
            <p:cNvCxnSpPr>
              <a:cxnSpLocks/>
            </p:cNvCxnSpPr>
            <p:nvPr/>
          </p:nvCxnSpPr>
          <p:spPr>
            <a:xfrm>
              <a:off x="2676708" y="3429000"/>
              <a:ext cx="1390996" cy="1072341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34DC981-3FB4-E4B1-DDB7-9E8B976431E8}"/>
                </a:ext>
              </a:extLst>
            </p:cNvPr>
            <p:cNvCxnSpPr>
              <a:cxnSpLocks/>
              <a:stCxn id="14" idx="3"/>
              <a:endCxn id="20" idx="1"/>
            </p:cNvCxnSpPr>
            <p:nvPr/>
          </p:nvCxnSpPr>
          <p:spPr>
            <a:xfrm>
              <a:off x="2676708" y="3429000"/>
              <a:ext cx="1390996" cy="2144682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D99520A-93A3-F1BD-9509-73D9E0FAF5B2}"/>
                </a:ext>
              </a:extLst>
            </p:cNvPr>
            <p:cNvSpPr/>
            <p:nvPr/>
          </p:nvSpPr>
          <p:spPr>
            <a:xfrm>
              <a:off x="4067703" y="2060604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Action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9704117-5830-B490-98AF-6C74B9146092}"/>
                </a:ext>
              </a:extLst>
            </p:cNvPr>
            <p:cNvCxnSpPr>
              <a:cxnSpLocks/>
              <a:stCxn id="14" idx="3"/>
              <a:endCxn id="24" idx="1"/>
            </p:cNvCxnSpPr>
            <p:nvPr/>
          </p:nvCxnSpPr>
          <p:spPr>
            <a:xfrm flipV="1">
              <a:off x="2676708" y="2418051"/>
              <a:ext cx="1390995" cy="1010949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03D02DB-40E2-430C-7134-267BA683034B}"/>
                </a:ext>
              </a:extLst>
            </p:cNvPr>
            <p:cNvSpPr/>
            <p:nvPr/>
          </p:nvSpPr>
          <p:spPr>
            <a:xfrm>
              <a:off x="7137871" y="3965170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Consequence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95C694F-EFEE-12BE-DCB9-1F63B0AC8B24}"/>
                </a:ext>
              </a:extLst>
            </p:cNvPr>
            <p:cNvSpPr/>
            <p:nvPr/>
          </p:nvSpPr>
          <p:spPr>
            <a:xfrm>
              <a:off x="7137871" y="4858787"/>
              <a:ext cx="1679171" cy="71489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Objective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3CA4B9F-ED2A-DBDE-64EB-35F5992284ED}"/>
                </a:ext>
              </a:extLst>
            </p:cNvPr>
            <p:cNvSpPr/>
            <p:nvPr/>
          </p:nvSpPr>
          <p:spPr>
            <a:xfrm>
              <a:off x="7137871" y="1408371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Consequence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3CC6B6F-095D-AD8E-55EC-76991AA0E179}"/>
                </a:ext>
              </a:extLst>
            </p:cNvPr>
            <p:cNvSpPr/>
            <p:nvPr/>
          </p:nvSpPr>
          <p:spPr>
            <a:xfrm>
              <a:off x="7137869" y="2233410"/>
              <a:ext cx="1679171" cy="71489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Consequence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276AB63-0285-E34C-6870-40D929904F7B}"/>
                </a:ext>
              </a:extLst>
            </p:cNvPr>
            <p:cNvCxnSpPr>
              <a:cxnSpLocks/>
              <a:stCxn id="15" idx="3"/>
              <a:endCxn id="29" idx="1"/>
            </p:cNvCxnSpPr>
            <p:nvPr/>
          </p:nvCxnSpPr>
          <p:spPr>
            <a:xfrm flipV="1">
              <a:off x="5746875" y="2590857"/>
              <a:ext cx="1390994" cy="838143"/>
            </a:xfrm>
            <a:prstGeom prst="straightConnector1">
              <a:avLst/>
            </a:prstGeom>
            <a:ln w="476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D165D2B-ACA8-6555-78DF-D2FC0D456A73}"/>
                </a:ext>
              </a:extLst>
            </p:cNvPr>
            <p:cNvCxnSpPr>
              <a:cxnSpLocks/>
              <a:stCxn id="24" idx="3"/>
              <a:endCxn id="28" idx="1"/>
            </p:cNvCxnSpPr>
            <p:nvPr/>
          </p:nvCxnSpPr>
          <p:spPr>
            <a:xfrm flipV="1">
              <a:off x="5746874" y="1765818"/>
              <a:ext cx="1390997" cy="652233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2A7B80C-A23C-B9D6-4479-FE1641AB6F21}"/>
                </a:ext>
              </a:extLst>
            </p:cNvPr>
            <p:cNvCxnSpPr>
              <a:cxnSpLocks/>
              <a:stCxn id="24" idx="3"/>
              <a:endCxn id="29" idx="1"/>
            </p:cNvCxnSpPr>
            <p:nvPr/>
          </p:nvCxnSpPr>
          <p:spPr>
            <a:xfrm>
              <a:off x="5746874" y="2418051"/>
              <a:ext cx="1390995" cy="17280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54783D-447C-7855-4A11-C963B6B3E4D9}"/>
                </a:ext>
              </a:extLst>
            </p:cNvPr>
            <p:cNvCxnSpPr>
              <a:cxnSpLocks/>
              <a:stCxn id="19" idx="3"/>
              <a:endCxn id="26" idx="1"/>
            </p:cNvCxnSpPr>
            <p:nvPr/>
          </p:nvCxnSpPr>
          <p:spPr>
            <a:xfrm flipV="1">
              <a:off x="5746875" y="4322617"/>
              <a:ext cx="1390996" cy="178724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19CD75F-CFC9-B3E9-AC19-CD522994CB6E}"/>
                </a:ext>
              </a:extLst>
            </p:cNvPr>
            <p:cNvCxnSpPr>
              <a:cxnSpLocks/>
              <a:stCxn id="20" idx="3"/>
              <a:endCxn id="26" idx="1"/>
            </p:cNvCxnSpPr>
            <p:nvPr/>
          </p:nvCxnSpPr>
          <p:spPr>
            <a:xfrm flipV="1">
              <a:off x="5746875" y="4322617"/>
              <a:ext cx="1390996" cy="1251065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545B88F-02C0-4774-26B5-08F368B9C2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875" y="4322617"/>
              <a:ext cx="1390996" cy="1251065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82C6C7-0C24-50B4-57E6-C365C9F66A9A}"/>
                </a:ext>
              </a:extLst>
            </p:cNvPr>
            <p:cNvCxnSpPr>
              <a:cxnSpLocks/>
              <a:stCxn id="19" idx="3"/>
              <a:endCxn id="27" idx="1"/>
            </p:cNvCxnSpPr>
            <p:nvPr/>
          </p:nvCxnSpPr>
          <p:spPr>
            <a:xfrm>
              <a:off x="5746875" y="4501341"/>
              <a:ext cx="1390996" cy="714893"/>
            </a:xfrm>
            <a:prstGeom prst="straightConnector1">
              <a:avLst/>
            </a:prstGeom>
            <a:ln w="666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E5362B74-3007-9805-1E7A-A0F9993B0C45}"/>
                </a:ext>
              </a:extLst>
            </p:cNvPr>
            <p:cNvSpPr/>
            <p:nvPr/>
          </p:nvSpPr>
          <p:spPr>
            <a:xfrm>
              <a:off x="9029702" y="676695"/>
              <a:ext cx="1393269" cy="520182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Criterion</a:t>
              </a:r>
            </a:p>
          </p:txBody>
        </p:sp>
        <p:sp>
          <p:nvSpPr>
            <p:cNvPr id="38" name="Hexagon 37">
              <a:extLst>
                <a:ext uri="{FF2B5EF4-FFF2-40B4-BE49-F238E27FC236}">
                  <a16:creationId xmlns:a16="http://schemas.microsoft.com/office/drawing/2014/main" id="{AD24608B-BB89-8496-A867-DBD4F7EA914B}"/>
                </a:ext>
              </a:extLst>
            </p:cNvPr>
            <p:cNvSpPr/>
            <p:nvPr/>
          </p:nvSpPr>
          <p:spPr>
            <a:xfrm>
              <a:off x="10510455" y="662685"/>
              <a:ext cx="1393269" cy="520182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noProof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Criterion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311F16B-59F2-BE0B-2C80-ADDE39DD621E}"/>
                </a:ext>
              </a:extLst>
            </p:cNvPr>
            <p:cNvSpPr/>
            <p:nvPr/>
          </p:nvSpPr>
          <p:spPr>
            <a:xfrm>
              <a:off x="9478584" y="1597161"/>
              <a:ext cx="389313" cy="33250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8DF5EA3-F0D1-97E4-27A4-85756B34981C}"/>
                </a:ext>
              </a:extLst>
            </p:cNvPr>
            <p:cNvSpPr/>
            <p:nvPr/>
          </p:nvSpPr>
          <p:spPr>
            <a:xfrm>
              <a:off x="9478584" y="2338199"/>
              <a:ext cx="389313" cy="3325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E0B95E3-C39F-B06E-7A87-F3955ED0B7E3}"/>
                </a:ext>
              </a:extLst>
            </p:cNvPr>
            <p:cNvSpPr/>
            <p:nvPr/>
          </p:nvSpPr>
          <p:spPr>
            <a:xfrm>
              <a:off x="9478584" y="3262745"/>
              <a:ext cx="389313" cy="33250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9CC6A15-AA97-F10D-F848-3A08DD2EFFC7}"/>
                </a:ext>
              </a:extLst>
            </p:cNvPr>
            <p:cNvSpPr/>
            <p:nvPr/>
          </p:nvSpPr>
          <p:spPr>
            <a:xfrm>
              <a:off x="9474425" y="4153564"/>
              <a:ext cx="389313" cy="3325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830649-2BD5-0A57-E657-A574C2F54C67}"/>
                </a:ext>
              </a:extLst>
            </p:cNvPr>
            <p:cNvSpPr/>
            <p:nvPr/>
          </p:nvSpPr>
          <p:spPr>
            <a:xfrm>
              <a:off x="9470266" y="5044383"/>
              <a:ext cx="389313" cy="3325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F1750C7-1201-5FC4-CF26-CFA5B44989C1}"/>
                </a:ext>
              </a:extLst>
            </p:cNvPr>
            <p:cNvSpPr/>
            <p:nvPr/>
          </p:nvSpPr>
          <p:spPr>
            <a:xfrm>
              <a:off x="11008130" y="1597160"/>
              <a:ext cx="389313" cy="33250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D94F0B-D761-644B-74CB-569A78FB0907}"/>
                </a:ext>
              </a:extLst>
            </p:cNvPr>
            <p:cNvSpPr/>
            <p:nvPr/>
          </p:nvSpPr>
          <p:spPr>
            <a:xfrm>
              <a:off x="11008130" y="2338198"/>
              <a:ext cx="389313" cy="3325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E23557E-AB92-B760-BFAE-2891737DE492}"/>
                </a:ext>
              </a:extLst>
            </p:cNvPr>
            <p:cNvSpPr/>
            <p:nvPr/>
          </p:nvSpPr>
          <p:spPr>
            <a:xfrm>
              <a:off x="11008130" y="3262744"/>
              <a:ext cx="389313" cy="3325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C4FEF3E-829D-A270-9354-12304E1993B7}"/>
                </a:ext>
              </a:extLst>
            </p:cNvPr>
            <p:cNvSpPr/>
            <p:nvPr/>
          </p:nvSpPr>
          <p:spPr>
            <a:xfrm>
              <a:off x="11003971" y="4153563"/>
              <a:ext cx="389313" cy="3325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5B24C4-3702-1349-96C6-2BFA2CB4755F}"/>
                </a:ext>
              </a:extLst>
            </p:cNvPr>
            <p:cNvSpPr/>
            <p:nvPr/>
          </p:nvSpPr>
          <p:spPr>
            <a:xfrm>
              <a:off x="10999812" y="5044382"/>
              <a:ext cx="389313" cy="33250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6780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12C3F-2F0C-8AC8-D559-613E09CFB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FE52-A761-92B6-3DB1-527837A9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From the outside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40685-BDAF-6D68-F570-FAFD032C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353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52F84E-73CB-53D4-21C1-835979508D71}"/>
              </a:ext>
            </a:extLst>
          </p:cNvPr>
          <p:cNvSpPr/>
          <p:nvPr/>
        </p:nvSpPr>
        <p:spPr>
          <a:xfrm>
            <a:off x="2629504" y="1712693"/>
            <a:ext cx="1607732" cy="523219"/>
          </a:xfrm>
          <a:custGeom>
            <a:avLst/>
            <a:gdLst>
              <a:gd name="connsiteX0" fmla="*/ 0 w 1607732"/>
              <a:gd name="connsiteY0" fmla="*/ 87205 h 523219"/>
              <a:gd name="connsiteX1" fmla="*/ 87205 w 1607732"/>
              <a:gd name="connsiteY1" fmla="*/ 0 h 523219"/>
              <a:gd name="connsiteX2" fmla="*/ 579312 w 1607732"/>
              <a:gd name="connsiteY2" fmla="*/ 0 h 523219"/>
              <a:gd name="connsiteX3" fmla="*/ 1057086 w 1607732"/>
              <a:gd name="connsiteY3" fmla="*/ 0 h 523219"/>
              <a:gd name="connsiteX4" fmla="*/ 1520527 w 1607732"/>
              <a:gd name="connsiteY4" fmla="*/ 0 h 523219"/>
              <a:gd name="connsiteX5" fmla="*/ 1607732 w 1607732"/>
              <a:gd name="connsiteY5" fmla="*/ 87205 h 523219"/>
              <a:gd name="connsiteX6" fmla="*/ 1607732 w 1607732"/>
              <a:gd name="connsiteY6" fmla="*/ 436014 h 523219"/>
              <a:gd name="connsiteX7" fmla="*/ 1520527 w 1607732"/>
              <a:gd name="connsiteY7" fmla="*/ 523219 h 523219"/>
              <a:gd name="connsiteX8" fmla="*/ 1028420 w 1607732"/>
              <a:gd name="connsiteY8" fmla="*/ 523219 h 523219"/>
              <a:gd name="connsiteX9" fmla="*/ 593645 w 1607732"/>
              <a:gd name="connsiteY9" fmla="*/ 523219 h 523219"/>
              <a:gd name="connsiteX10" fmla="*/ 87205 w 1607732"/>
              <a:gd name="connsiteY10" fmla="*/ 523219 h 523219"/>
              <a:gd name="connsiteX11" fmla="*/ 0 w 1607732"/>
              <a:gd name="connsiteY11" fmla="*/ 436014 h 523219"/>
              <a:gd name="connsiteX12" fmla="*/ 0 w 1607732"/>
              <a:gd name="connsiteY12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2" h="523219" fill="none" extrusionOk="0">
                <a:moveTo>
                  <a:pt x="0" y="87205"/>
                </a:moveTo>
                <a:cubicBezTo>
                  <a:pt x="-2651" y="39478"/>
                  <a:pt x="28015" y="-7609"/>
                  <a:pt x="87205" y="0"/>
                </a:cubicBezTo>
                <a:cubicBezTo>
                  <a:pt x="236352" y="-4981"/>
                  <a:pt x="431000" y="3527"/>
                  <a:pt x="579312" y="0"/>
                </a:cubicBezTo>
                <a:cubicBezTo>
                  <a:pt x="727624" y="-3527"/>
                  <a:pt x="938880" y="40202"/>
                  <a:pt x="1057086" y="0"/>
                </a:cubicBezTo>
                <a:cubicBezTo>
                  <a:pt x="1175292" y="-40202"/>
                  <a:pt x="1409737" y="34003"/>
                  <a:pt x="1520527" y="0"/>
                </a:cubicBezTo>
                <a:cubicBezTo>
                  <a:pt x="1564234" y="183"/>
                  <a:pt x="1609967" y="35013"/>
                  <a:pt x="1607732" y="87205"/>
                </a:cubicBezTo>
                <a:cubicBezTo>
                  <a:pt x="1621061" y="185821"/>
                  <a:pt x="1581985" y="287513"/>
                  <a:pt x="1607732" y="436014"/>
                </a:cubicBezTo>
                <a:cubicBezTo>
                  <a:pt x="1608926" y="486541"/>
                  <a:pt x="1563604" y="525901"/>
                  <a:pt x="1520527" y="523219"/>
                </a:cubicBezTo>
                <a:cubicBezTo>
                  <a:pt x="1321207" y="560267"/>
                  <a:pt x="1187311" y="468550"/>
                  <a:pt x="1028420" y="523219"/>
                </a:cubicBezTo>
                <a:cubicBezTo>
                  <a:pt x="869529" y="577888"/>
                  <a:pt x="802408" y="510019"/>
                  <a:pt x="593645" y="523219"/>
                </a:cubicBezTo>
                <a:cubicBezTo>
                  <a:pt x="384883" y="536419"/>
                  <a:pt x="223305" y="510176"/>
                  <a:pt x="87205" y="523219"/>
                </a:cubicBezTo>
                <a:cubicBezTo>
                  <a:pt x="48282" y="526453"/>
                  <a:pt x="1569" y="489460"/>
                  <a:pt x="0" y="436014"/>
                </a:cubicBezTo>
                <a:cubicBezTo>
                  <a:pt x="-27401" y="279605"/>
                  <a:pt x="24823" y="173103"/>
                  <a:pt x="0" y="87205"/>
                </a:cubicBezTo>
                <a:close/>
              </a:path>
              <a:path w="1607732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198107" y="-39833"/>
                  <a:pt x="382983" y="37671"/>
                  <a:pt x="593645" y="0"/>
                </a:cubicBezTo>
                <a:cubicBezTo>
                  <a:pt x="804307" y="-37671"/>
                  <a:pt x="870667" y="9349"/>
                  <a:pt x="1057086" y="0"/>
                </a:cubicBezTo>
                <a:cubicBezTo>
                  <a:pt x="1243505" y="-9349"/>
                  <a:pt x="1412089" y="25964"/>
                  <a:pt x="1520527" y="0"/>
                </a:cubicBezTo>
                <a:cubicBezTo>
                  <a:pt x="1564653" y="-13001"/>
                  <a:pt x="1608526" y="36105"/>
                  <a:pt x="1607732" y="87205"/>
                </a:cubicBezTo>
                <a:cubicBezTo>
                  <a:pt x="1636842" y="197347"/>
                  <a:pt x="1597332" y="299499"/>
                  <a:pt x="1607732" y="436014"/>
                </a:cubicBezTo>
                <a:cubicBezTo>
                  <a:pt x="1607041" y="477589"/>
                  <a:pt x="1561795" y="532799"/>
                  <a:pt x="1520527" y="523219"/>
                </a:cubicBezTo>
                <a:cubicBezTo>
                  <a:pt x="1354449" y="524275"/>
                  <a:pt x="1168512" y="471671"/>
                  <a:pt x="1071419" y="523219"/>
                </a:cubicBezTo>
                <a:cubicBezTo>
                  <a:pt x="974326" y="574767"/>
                  <a:pt x="804901" y="469984"/>
                  <a:pt x="593645" y="523219"/>
                </a:cubicBezTo>
                <a:cubicBezTo>
                  <a:pt x="382389" y="576454"/>
                  <a:pt x="330901" y="491657"/>
                  <a:pt x="87205" y="523219"/>
                </a:cubicBezTo>
                <a:cubicBezTo>
                  <a:pt x="48368" y="514004"/>
                  <a:pt x="1905" y="482948"/>
                  <a:pt x="0" y="436014"/>
                </a:cubicBezTo>
                <a:cubicBezTo>
                  <a:pt x="-8547" y="285087"/>
                  <a:pt x="21706" y="244920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EE16BE-8075-F577-CE24-A26A74F110F3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4237236" y="1961618"/>
            <a:ext cx="676586" cy="12685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2D48CC-0073-75A1-75BE-B289E9D02E9C}"/>
              </a:ext>
            </a:extLst>
          </p:cNvPr>
          <p:cNvSpPr/>
          <p:nvPr/>
        </p:nvSpPr>
        <p:spPr>
          <a:xfrm>
            <a:off x="4913822" y="1772497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8CAA01E-6FB9-6465-D5B1-D24D1D167A37}"/>
              </a:ext>
            </a:extLst>
          </p:cNvPr>
          <p:cNvSpPr/>
          <p:nvPr/>
        </p:nvSpPr>
        <p:spPr>
          <a:xfrm>
            <a:off x="7605647" y="1772496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E975BE6-2418-2FEB-1A78-69718F823C53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21555" y="1961617"/>
            <a:ext cx="1084092" cy="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462A33C-E4A6-8BE8-008D-E2212031E10C}"/>
              </a:ext>
            </a:extLst>
          </p:cNvPr>
          <p:cNvCxnSpPr>
            <a:cxnSpLocks/>
            <a:stCxn id="13" idx="3"/>
            <a:endCxn id="42" idx="1"/>
          </p:cNvCxnSpPr>
          <p:nvPr/>
        </p:nvCxnSpPr>
        <p:spPr>
          <a:xfrm>
            <a:off x="9213380" y="1961617"/>
            <a:ext cx="1084092" cy="3383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AF2117CC-7694-D573-20CC-1AE1BE3F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3353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77CE34C-2784-5DB1-5D9A-D63BC67F3E1A}"/>
              </a:ext>
            </a:extLst>
          </p:cNvPr>
          <p:cNvSpPr/>
          <p:nvPr/>
        </p:nvSpPr>
        <p:spPr>
          <a:xfrm>
            <a:off x="10297472" y="1723272"/>
            <a:ext cx="1523909" cy="483455"/>
          </a:xfrm>
          <a:custGeom>
            <a:avLst/>
            <a:gdLst>
              <a:gd name="connsiteX0" fmla="*/ 0 w 1523909"/>
              <a:gd name="connsiteY0" fmla="*/ 80577 h 483455"/>
              <a:gd name="connsiteX1" fmla="*/ 80577 w 1523909"/>
              <a:gd name="connsiteY1" fmla="*/ 0 h 483455"/>
              <a:gd name="connsiteX2" fmla="*/ 548456 w 1523909"/>
              <a:gd name="connsiteY2" fmla="*/ 0 h 483455"/>
              <a:gd name="connsiteX3" fmla="*/ 1002708 w 1523909"/>
              <a:gd name="connsiteY3" fmla="*/ 0 h 483455"/>
              <a:gd name="connsiteX4" fmla="*/ 1443332 w 1523909"/>
              <a:gd name="connsiteY4" fmla="*/ 0 h 483455"/>
              <a:gd name="connsiteX5" fmla="*/ 1523909 w 1523909"/>
              <a:gd name="connsiteY5" fmla="*/ 80577 h 483455"/>
              <a:gd name="connsiteX6" fmla="*/ 1523909 w 1523909"/>
              <a:gd name="connsiteY6" fmla="*/ 402878 h 483455"/>
              <a:gd name="connsiteX7" fmla="*/ 1443332 w 1523909"/>
              <a:gd name="connsiteY7" fmla="*/ 483455 h 483455"/>
              <a:gd name="connsiteX8" fmla="*/ 975453 w 1523909"/>
              <a:gd name="connsiteY8" fmla="*/ 483455 h 483455"/>
              <a:gd name="connsiteX9" fmla="*/ 562084 w 1523909"/>
              <a:gd name="connsiteY9" fmla="*/ 483455 h 483455"/>
              <a:gd name="connsiteX10" fmla="*/ 80577 w 1523909"/>
              <a:gd name="connsiteY10" fmla="*/ 483455 h 483455"/>
              <a:gd name="connsiteX11" fmla="*/ 0 w 1523909"/>
              <a:gd name="connsiteY11" fmla="*/ 402878 h 483455"/>
              <a:gd name="connsiteX12" fmla="*/ 0 w 1523909"/>
              <a:gd name="connsiteY12" fmla="*/ 80577 h 48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909" h="483455" fill="none" extrusionOk="0">
                <a:moveTo>
                  <a:pt x="0" y="80577"/>
                </a:moveTo>
                <a:cubicBezTo>
                  <a:pt x="-4660" y="36841"/>
                  <a:pt x="30746" y="-3678"/>
                  <a:pt x="80577" y="0"/>
                </a:cubicBezTo>
                <a:cubicBezTo>
                  <a:pt x="248895" y="-47296"/>
                  <a:pt x="421663" y="1920"/>
                  <a:pt x="548456" y="0"/>
                </a:cubicBezTo>
                <a:cubicBezTo>
                  <a:pt x="675249" y="-1920"/>
                  <a:pt x="898732" y="38994"/>
                  <a:pt x="1002708" y="0"/>
                </a:cubicBezTo>
                <a:cubicBezTo>
                  <a:pt x="1106684" y="-38994"/>
                  <a:pt x="1298499" y="33901"/>
                  <a:pt x="1443332" y="0"/>
                </a:cubicBezTo>
                <a:cubicBezTo>
                  <a:pt x="1483136" y="193"/>
                  <a:pt x="1527780" y="29098"/>
                  <a:pt x="1523909" y="80577"/>
                </a:cubicBezTo>
                <a:cubicBezTo>
                  <a:pt x="1551479" y="238629"/>
                  <a:pt x="1514972" y="280593"/>
                  <a:pt x="1523909" y="402878"/>
                </a:cubicBezTo>
                <a:cubicBezTo>
                  <a:pt x="1529816" y="459075"/>
                  <a:pt x="1482489" y="486273"/>
                  <a:pt x="1443332" y="483455"/>
                </a:cubicBezTo>
                <a:cubicBezTo>
                  <a:pt x="1260139" y="521382"/>
                  <a:pt x="1151430" y="467079"/>
                  <a:pt x="975453" y="483455"/>
                </a:cubicBezTo>
                <a:cubicBezTo>
                  <a:pt x="799476" y="499831"/>
                  <a:pt x="706637" y="450318"/>
                  <a:pt x="562084" y="483455"/>
                </a:cubicBezTo>
                <a:cubicBezTo>
                  <a:pt x="417531" y="516592"/>
                  <a:pt x="314590" y="444140"/>
                  <a:pt x="80577" y="483455"/>
                </a:cubicBezTo>
                <a:cubicBezTo>
                  <a:pt x="41251" y="485266"/>
                  <a:pt x="2836" y="456933"/>
                  <a:pt x="0" y="402878"/>
                </a:cubicBezTo>
                <a:cubicBezTo>
                  <a:pt x="-26118" y="248379"/>
                  <a:pt x="30839" y="194232"/>
                  <a:pt x="0" y="80577"/>
                </a:cubicBezTo>
                <a:close/>
              </a:path>
              <a:path w="1523909" h="483455" stroke="0" extrusionOk="0">
                <a:moveTo>
                  <a:pt x="0" y="80577"/>
                </a:moveTo>
                <a:cubicBezTo>
                  <a:pt x="-7546" y="31421"/>
                  <a:pt x="33427" y="994"/>
                  <a:pt x="80577" y="0"/>
                </a:cubicBezTo>
                <a:cubicBezTo>
                  <a:pt x="196145" y="-21650"/>
                  <a:pt x="423367" y="5018"/>
                  <a:pt x="562084" y="0"/>
                </a:cubicBezTo>
                <a:cubicBezTo>
                  <a:pt x="700801" y="-5018"/>
                  <a:pt x="885465" y="445"/>
                  <a:pt x="1002708" y="0"/>
                </a:cubicBezTo>
                <a:cubicBezTo>
                  <a:pt x="1119951" y="-445"/>
                  <a:pt x="1337777" y="6358"/>
                  <a:pt x="1443332" y="0"/>
                </a:cubicBezTo>
                <a:cubicBezTo>
                  <a:pt x="1486408" y="-4590"/>
                  <a:pt x="1524560" y="33666"/>
                  <a:pt x="1523909" y="80577"/>
                </a:cubicBezTo>
                <a:cubicBezTo>
                  <a:pt x="1560671" y="171853"/>
                  <a:pt x="1512543" y="268182"/>
                  <a:pt x="1523909" y="402878"/>
                </a:cubicBezTo>
                <a:cubicBezTo>
                  <a:pt x="1523708" y="445466"/>
                  <a:pt x="1485167" y="487160"/>
                  <a:pt x="1443332" y="483455"/>
                </a:cubicBezTo>
                <a:cubicBezTo>
                  <a:pt x="1283001" y="509583"/>
                  <a:pt x="1222043" y="469250"/>
                  <a:pt x="1016335" y="483455"/>
                </a:cubicBezTo>
                <a:cubicBezTo>
                  <a:pt x="810627" y="497660"/>
                  <a:pt x="787051" y="447481"/>
                  <a:pt x="562084" y="483455"/>
                </a:cubicBezTo>
                <a:cubicBezTo>
                  <a:pt x="337117" y="519429"/>
                  <a:pt x="296373" y="442875"/>
                  <a:pt x="80577" y="483455"/>
                </a:cubicBezTo>
                <a:cubicBezTo>
                  <a:pt x="45121" y="474517"/>
                  <a:pt x="9725" y="441108"/>
                  <a:pt x="0" y="402878"/>
                </a:cubicBezTo>
                <a:cubicBezTo>
                  <a:pt x="-37056" y="297725"/>
                  <a:pt x="29082" y="236958"/>
                  <a:pt x="0" y="80577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i="1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1660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C025D-A7EF-65E9-D4C2-91DFCDF8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43FA-C9F0-BC0C-A9E6-14CDFF24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Private theory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E6FEA-1367-4DBB-B2F8-82CE9399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353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4AAE1B2-066A-87D7-1A42-6D99928C7682}"/>
              </a:ext>
            </a:extLst>
          </p:cNvPr>
          <p:cNvSpPr/>
          <p:nvPr/>
        </p:nvSpPr>
        <p:spPr>
          <a:xfrm>
            <a:off x="1499352" y="3368031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Schema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FADB495-5942-A6E9-715D-B4E30D154783}"/>
              </a:ext>
            </a:extLst>
          </p:cNvPr>
          <p:cNvSpPr/>
          <p:nvPr/>
        </p:nvSpPr>
        <p:spPr>
          <a:xfrm>
            <a:off x="4903746" y="3368322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Plan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56049AA-25E6-504D-D5BF-4FAD92ABC9BE}"/>
              </a:ext>
            </a:extLst>
          </p:cNvPr>
          <p:cNvSpPr/>
          <p:nvPr/>
        </p:nvSpPr>
        <p:spPr>
          <a:xfrm>
            <a:off x="7316104" y="3368322"/>
            <a:ext cx="2147255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Consequence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F2AE9B-957B-CB59-239A-B828B1B12754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107085" y="3557152"/>
            <a:ext cx="1796661" cy="291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FD9D4A-F3D1-4D00-A836-7B467EDA2685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511479" y="3557443"/>
            <a:ext cx="804625" cy="0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ame 33">
            <a:extLst>
              <a:ext uri="{FF2B5EF4-FFF2-40B4-BE49-F238E27FC236}">
                <a16:creationId xmlns:a16="http://schemas.microsoft.com/office/drawing/2014/main" id="{5C0C2892-5800-4C52-5123-DBE60976C098}"/>
              </a:ext>
            </a:extLst>
          </p:cNvPr>
          <p:cNvSpPr/>
          <p:nvPr/>
        </p:nvSpPr>
        <p:spPr>
          <a:xfrm>
            <a:off x="1032934" y="3110296"/>
            <a:ext cx="10643480" cy="91972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42EC288-DE1A-10FE-D5D7-81BC50607CF2}"/>
              </a:ext>
            </a:extLst>
          </p:cNvPr>
          <p:cNvSpPr/>
          <p:nvPr/>
        </p:nvSpPr>
        <p:spPr>
          <a:xfrm>
            <a:off x="2629504" y="1666199"/>
            <a:ext cx="1607732" cy="523219"/>
          </a:xfrm>
          <a:custGeom>
            <a:avLst/>
            <a:gdLst>
              <a:gd name="connsiteX0" fmla="*/ 0 w 1607732"/>
              <a:gd name="connsiteY0" fmla="*/ 87205 h 523219"/>
              <a:gd name="connsiteX1" fmla="*/ 87205 w 1607732"/>
              <a:gd name="connsiteY1" fmla="*/ 0 h 523219"/>
              <a:gd name="connsiteX2" fmla="*/ 579312 w 1607732"/>
              <a:gd name="connsiteY2" fmla="*/ 0 h 523219"/>
              <a:gd name="connsiteX3" fmla="*/ 1057086 w 1607732"/>
              <a:gd name="connsiteY3" fmla="*/ 0 h 523219"/>
              <a:gd name="connsiteX4" fmla="*/ 1520527 w 1607732"/>
              <a:gd name="connsiteY4" fmla="*/ 0 h 523219"/>
              <a:gd name="connsiteX5" fmla="*/ 1607732 w 1607732"/>
              <a:gd name="connsiteY5" fmla="*/ 87205 h 523219"/>
              <a:gd name="connsiteX6" fmla="*/ 1607732 w 1607732"/>
              <a:gd name="connsiteY6" fmla="*/ 436014 h 523219"/>
              <a:gd name="connsiteX7" fmla="*/ 1520527 w 1607732"/>
              <a:gd name="connsiteY7" fmla="*/ 523219 h 523219"/>
              <a:gd name="connsiteX8" fmla="*/ 1028420 w 1607732"/>
              <a:gd name="connsiteY8" fmla="*/ 523219 h 523219"/>
              <a:gd name="connsiteX9" fmla="*/ 593645 w 1607732"/>
              <a:gd name="connsiteY9" fmla="*/ 523219 h 523219"/>
              <a:gd name="connsiteX10" fmla="*/ 87205 w 1607732"/>
              <a:gd name="connsiteY10" fmla="*/ 523219 h 523219"/>
              <a:gd name="connsiteX11" fmla="*/ 0 w 1607732"/>
              <a:gd name="connsiteY11" fmla="*/ 436014 h 523219"/>
              <a:gd name="connsiteX12" fmla="*/ 0 w 1607732"/>
              <a:gd name="connsiteY12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2" h="523219" fill="none" extrusionOk="0">
                <a:moveTo>
                  <a:pt x="0" y="87205"/>
                </a:moveTo>
                <a:cubicBezTo>
                  <a:pt x="-2651" y="39478"/>
                  <a:pt x="28015" y="-7609"/>
                  <a:pt x="87205" y="0"/>
                </a:cubicBezTo>
                <a:cubicBezTo>
                  <a:pt x="236352" y="-4981"/>
                  <a:pt x="431000" y="3527"/>
                  <a:pt x="579312" y="0"/>
                </a:cubicBezTo>
                <a:cubicBezTo>
                  <a:pt x="727624" y="-3527"/>
                  <a:pt x="938880" y="40202"/>
                  <a:pt x="1057086" y="0"/>
                </a:cubicBezTo>
                <a:cubicBezTo>
                  <a:pt x="1175292" y="-40202"/>
                  <a:pt x="1409737" y="34003"/>
                  <a:pt x="1520527" y="0"/>
                </a:cubicBezTo>
                <a:cubicBezTo>
                  <a:pt x="1564234" y="183"/>
                  <a:pt x="1609967" y="35013"/>
                  <a:pt x="1607732" y="87205"/>
                </a:cubicBezTo>
                <a:cubicBezTo>
                  <a:pt x="1621061" y="185821"/>
                  <a:pt x="1581985" y="287513"/>
                  <a:pt x="1607732" y="436014"/>
                </a:cubicBezTo>
                <a:cubicBezTo>
                  <a:pt x="1608926" y="486541"/>
                  <a:pt x="1563604" y="525901"/>
                  <a:pt x="1520527" y="523219"/>
                </a:cubicBezTo>
                <a:cubicBezTo>
                  <a:pt x="1321207" y="560267"/>
                  <a:pt x="1187311" y="468550"/>
                  <a:pt x="1028420" y="523219"/>
                </a:cubicBezTo>
                <a:cubicBezTo>
                  <a:pt x="869529" y="577888"/>
                  <a:pt x="802408" y="510019"/>
                  <a:pt x="593645" y="523219"/>
                </a:cubicBezTo>
                <a:cubicBezTo>
                  <a:pt x="384883" y="536419"/>
                  <a:pt x="223305" y="510176"/>
                  <a:pt x="87205" y="523219"/>
                </a:cubicBezTo>
                <a:cubicBezTo>
                  <a:pt x="48282" y="526453"/>
                  <a:pt x="1569" y="489460"/>
                  <a:pt x="0" y="436014"/>
                </a:cubicBezTo>
                <a:cubicBezTo>
                  <a:pt x="-27401" y="279605"/>
                  <a:pt x="24823" y="173103"/>
                  <a:pt x="0" y="87205"/>
                </a:cubicBezTo>
                <a:close/>
              </a:path>
              <a:path w="1607732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198107" y="-39833"/>
                  <a:pt x="382983" y="37671"/>
                  <a:pt x="593645" y="0"/>
                </a:cubicBezTo>
                <a:cubicBezTo>
                  <a:pt x="804307" y="-37671"/>
                  <a:pt x="870667" y="9349"/>
                  <a:pt x="1057086" y="0"/>
                </a:cubicBezTo>
                <a:cubicBezTo>
                  <a:pt x="1243505" y="-9349"/>
                  <a:pt x="1412089" y="25964"/>
                  <a:pt x="1520527" y="0"/>
                </a:cubicBezTo>
                <a:cubicBezTo>
                  <a:pt x="1564653" y="-13001"/>
                  <a:pt x="1608526" y="36105"/>
                  <a:pt x="1607732" y="87205"/>
                </a:cubicBezTo>
                <a:cubicBezTo>
                  <a:pt x="1636842" y="197347"/>
                  <a:pt x="1597332" y="299499"/>
                  <a:pt x="1607732" y="436014"/>
                </a:cubicBezTo>
                <a:cubicBezTo>
                  <a:pt x="1607041" y="477589"/>
                  <a:pt x="1561795" y="532799"/>
                  <a:pt x="1520527" y="523219"/>
                </a:cubicBezTo>
                <a:cubicBezTo>
                  <a:pt x="1354449" y="524275"/>
                  <a:pt x="1168512" y="471671"/>
                  <a:pt x="1071419" y="523219"/>
                </a:cubicBezTo>
                <a:cubicBezTo>
                  <a:pt x="974326" y="574767"/>
                  <a:pt x="804901" y="469984"/>
                  <a:pt x="593645" y="523219"/>
                </a:cubicBezTo>
                <a:cubicBezTo>
                  <a:pt x="382389" y="576454"/>
                  <a:pt x="330901" y="491657"/>
                  <a:pt x="87205" y="523219"/>
                </a:cubicBezTo>
                <a:cubicBezTo>
                  <a:pt x="48368" y="514004"/>
                  <a:pt x="1905" y="482948"/>
                  <a:pt x="0" y="436014"/>
                </a:cubicBezTo>
                <a:cubicBezTo>
                  <a:pt x="-8547" y="285087"/>
                  <a:pt x="21706" y="244920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Perceived Situation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7788FE-622B-2BD2-64A7-8BFB71644BBD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flipH="1">
            <a:off x="2303219" y="2189418"/>
            <a:ext cx="1130151" cy="117861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DD9529-6D66-8DCE-04CA-F13D04A98668}"/>
              </a:ext>
            </a:extLst>
          </p:cNvPr>
          <p:cNvSpPr txBox="1"/>
          <p:nvPr/>
        </p:nvSpPr>
        <p:spPr>
          <a:xfrm>
            <a:off x="1628918" y="2667893"/>
            <a:ext cx="1322853" cy="30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Classification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2B5E358-B7E2-84FE-E671-F342B821E130}"/>
              </a:ext>
            </a:extLst>
          </p:cNvPr>
          <p:cNvSpPr/>
          <p:nvPr/>
        </p:nvSpPr>
        <p:spPr>
          <a:xfrm>
            <a:off x="4913822" y="1772497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0307AF8-C4BB-6857-A79A-C8ABEF7036ED}"/>
              </a:ext>
            </a:extLst>
          </p:cNvPr>
          <p:cNvSpPr/>
          <p:nvPr/>
        </p:nvSpPr>
        <p:spPr>
          <a:xfrm>
            <a:off x="7605647" y="1772496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4AA48-0B17-3DE1-18FC-6A9ED063A9DE}"/>
              </a:ext>
            </a:extLst>
          </p:cNvPr>
          <p:cNvCxnSpPr>
            <a:cxnSpLocks/>
            <a:stCxn id="20" idx="0"/>
            <a:endCxn id="12" idx="2"/>
          </p:cNvCxnSpPr>
          <p:nvPr/>
        </p:nvCxnSpPr>
        <p:spPr>
          <a:xfrm flipV="1">
            <a:off x="5707613" y="2150739"/>
            <a:ext cx="10076" cy="121758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67A7B6-FCED-A5CD-FEF2-E7BB312641B1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V="1">
            <a:off x="8389732" y="2150738"/>
            <a:ext cx="19782" cy="1217584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4429C9-0068-A8FB-06FE-2DCD633B3226}"/>
              </a:ext>
            </a:extLst>
          </p:cNvPr>
          <p:cNvSpPr txBox="1"/>
          <p:nvPr/>
        </p:nvSpPr>
        <p:spPr>
          <a:xfrm>
            <a:off x="4182569" y="259082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Implementation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3505D0-D85D-B288-76C2-2064720A390C}"/>
              </a:ext>
            </a:extLst>
          </p:cNvPr>
          <p:cNvSpPr txBox="1"/>
          <p:nvPr/>
        </p:nvSpPr>
        <p:spPr>
          <a:xfrm>
            <a:off x="8515842" y="2278797"/>
            <a:ext cx="1069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Follow-up and track deviations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4CB5B00-D1B2-F8DC-1BD7-74E89E380C26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21555" y="1961617"/>
            <a:ext cx="1084092" cy="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Hexagon 32">
            <a:extLst>
              <a:ext uri="{FF2B5EF4-FFF2-40B4-BE49-F238E27FC236}">
                <a16:creationId xmlns:a16="http://schemas.microsoft.com/office/drawing/2014/main" id="{8FA7B1E4-A26C-9C9E-082E-68F52D2C734E}"/>
              </a:ext>
            </a:extLst>
          </p:cNvPr>
          <p:cNvSpPr/>
          <p:nvPr/>
        </p:nvSpPr>
        <p:spPr>
          <a:xfrm>
            <a:off x="10442041" y="3386838"/>
            <a:ext cx="1030037" cy="335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Criteria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93BB005-7D61-30E6-8E05-55719DC0E266}"/>
              </a:ext>
            </a:extLst>
          </p:cNvPr>
          <p:cNvCxnSpPr>
            <a:cxnSpLocks/>
            <a:stCxn id="21" idx="3"/>
            <a:endCxn id="33" idx="3"/>
          </p:cNvCxnSpPr>
          <p:nvPr/>
        </p:nvCxnSpPr>
        <p:spPr>
          <a:xfrm flipV="1">
            <a:off x="9463359" y="3554658"/>
            <a:ext cx="978682" cy="2785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2B8DFAF9-D373-25D5-FC17-040894F11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3353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A57278F-EF91-CB83-7B1D-E8977C498979}"/>
              </a:ext>
            </a:extLst>
          </p:cNvPr>
          <p:cNvSpPr/>
          <p:nvPr/>
        </p:nvSpPr>
        <p:spPr>
          <a:xfrm>
            <a:off x="217905" y="1666175"/>
            <a:ext cx="1088747" cy="523219"/>
          </a:xfrm>
          <a:custGeom>
            <a:avLst/>
            <a:gdLst>
              <a:gd name="connsiteX0" fmla="*/ 0 w 1088747"/>
              <a:gd name="connsiteY0" fmla="*/ 87205 h 523219"/>
              <a:gd name="connsiteX1" fmla="*/ 87205 w 1088747"/>
              <a:gd name="connsiteY1" fmla="*/ 0 h 523219"/>
              <a:gd name="connsiteX2" fmla="*/ 544374 w 1088747"/>
              <a:gd name="connsiteY2" fmla="*/ 0 h 523219"/>
              <a:gd name="connsiteX3" fmla="*/ 1001542 w 1088747"/>
              <a:gd name="connsiteY3" fmla="*/ 0 h 523219"/>
              <a:gd name="connsiteX4" fmla="*/ 1088747 w 1088747"/>
              <a:gd name="connsiteY4" fmla="*/ 87205 h 523219"/>
              <a:gd name="connsiteX5" fmla="*/ 1088747 w 1088747"/>
              <a:gd name="connsiteY5" fmla="*/ 436014 h 523219"/>
              <a:gd name="connsiteX6" fmla="*/ 1001542 w 1088747"/>
              <a:gd name="connsiteY6" fmla="*/ 523219 h 523219"/>
              <a:gd name="connsiteX7" fmla="*/ 535230 w 1088747"/>
              <a:gd name="connsiteY7" fmla="*/ 523219 h 523219"/>
              <a:gd name="connsiteX8" fmla="*/ 87205 w 1088747"/>
              <a:gd name="connsiteY8" fmla="*/ 523219 h 523219"/>
              <a:gd name="connsiteX9" fmla="*/ 0 w 1088747"/>
              <a:gd name="connsiteY9" fmla="*/ 436014 h 523219"/>
              <a:gd name="connsiteX10" fmla="*/ 0 w 1088747"/>
              <a:gd name="connsiteY10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8747" h="523219" fill="none" extrusionOk="0">
                <a:moveTo>
                  <a:pt x="0" y="87205"/>
                </a:moveTo>
                <a:cubicBezTo>
                  <a:pt x="5356" y="45603"/>
                  <a:pt x="49358" y="-9031"/>
                  <a:pt x="87205" y="0"/>
                </a:cubicBezTo>
                <a:cubicBezTo>
                  <a:pt x="222524" y="-27174"/>
                  <a:pt x="373607" y="1850"/>
                  <a:pt x="544374" y="0"/>
                </a:cubicBezTo>
                <a:cubicBezTo>
                  <a:pt x="715141" y="-1850"/>
                  <a:pt x="902350" y="38303"/>
                  <a:pt x="1001542" y="0"/>
                </a:cubicBezTo>
                <a:cubicBezTo>
                  <a:pt x="1046070" y="-7408"/>
                  <a:pt x="1089706" y="26072"/>
                  <a:pt x="1088747" y="87205"/>
                </a:cubicBezTo>
                <a:cubicBezTo>
                  <a:pt x="1129310" y="229458"/>
                  <a:pt x="1070583" y="317774"/>
                  <a:pt x="1088747" y="436014"/>
                </a:cubicBezTo>
                <a:cubicBezTo>
                  <a:pt x="1084292" y="484359"/>
                  <a:pt x="1051939" y="519189"/>
                  <a:pt x="1001542" y="523219"/>
                </a:cubicBezTo>
                <a:cubicBezTo>
                  <a:pt x="770025" y="559423"/>
                  <a:pt x="632126" y="477668"/>
                  <a:pt x="535230" y="523219"/>
                </a:cubicBezTo>
                <a:cubicBezTo>
                  <a:pt x="438334" y="568770"/>
                  <a:pt x="200287" y="506050"/>
                  <a:pt x="87205" y="523219"/>
                </a:cubicBezTo>
                <a:cubicBezTo>
                  <a:pt x="38723" y="514586"/>
                  <a:pt x="6193" y="485467"/>
                  <a:pt x="0" y="436014"/>
                </a:cubicBezTo>
                <a:cubicBezTo>
                  <a:pt x="-5363" y="356074"/>
                  <a:pt x="31183" y="166805"/>
                  <a:pt x="0" y="87205"/>
                </a:cubicBezTo>
                <a:close/>
              </a:path>
              <a:path w="1088747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278516" y="-13626"/>
                  <a:pt x="436194" y="21198"/>
                  <a:pt x="562660" y="0"/>
                </a:cubicBezTo>
                <a:cubicBezTo>
                  <a:pt x="689126" y="-21198"/>
                  <a:pt x="876692" y="21419"/>
                  <a:pt x="1001542" y="0"/>
                </a:cubicBezTo>
                <a:cubicBezTo>
                  <a:pt x="1042537" y="-3921"/>
                  <a:pt x="1098163" y="43542"/>
                  <a:pt x="1088747" y="87205"/>
                </a:cubicBezTo>
                <a:cubicBezTo>
                  <a:pt x="1101830" y="216102"/>
                  <a:pt x="1065434" y="304649"/>
                  <a:pt x="1088747" y="436014"/>
                </a:cubicBezTo>
                <a:cubicBezTo>
                  <a:pt x="1094004" y="475621"/>
                  <a:pt x="1048042" y="524680"/>
                  <a:pt x="1001542" y="523219"/>
                </a:cubicBezTo>
                <a:cubicBezTo>
                  <a:pt x="833037" y="524311"/>
                  <a:pt x="637448" y="518336"/>
                  <a:pt x="544374" y="523219"/>
                </a:cubicBezTo>
                <a:cubicBezTo>
                  <a:pt x="451300" y="528102"/>
                  <a:pt x="241389" y="482223"/>
                  <a:pt x="87205" y="523219"/>
                </a:cubicBezTo>
                <a:cubicBezTo>
                  <a:pt x="32453" y="522842"/>
                  <a:pt x="942" y="481593"/>
                  <a:pt x="0" y="436014"/>
                </a:cubicBezTo>
                <a:cubicBezTo>
                  <a:pt x="-8313" y="344289"/>
                  <a:pt x="30971" y="181811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Situation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AC0D20-7A92-B378-2917-D8387620600E}"/>
              </a:ext>
            </a:extLst>
          </p:cNvPr>
          <p:cNvCxnSpPr>
            <a:cxnSpLocks/>
            <a:stCxn id="47" idx="3"/>
            <a:endCxn id="6" idx="1"/>
          </p:cNvCxnSpPr>
          <p:nvPr/>
        </p:nvCxnSpPr>
        <p:spPr>
          <a:xfrm>
            <a:off x="1306652" y="1927785"/>
            <a:ext cx="1322852" cy="24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A2DBD3A5-2471-2302-2276-2D22888E4C48}"/>
              </a:ext>
            </a:extLst>
          </p:cNvPr>
          <p:cNvSpPr txBox="1"/>
          <p:nvPr/>
        </p:nvSpPr>
        <p:spPr>
          <a:xfrm>
            <a:off x="1318188" y="1979676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Interpretation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570ECA-6B60-9B9E-7142-751887F63700}"/>
              </a:ext>
            </a:extLst>
          </p:cNvPr>
          <p:cNvSpPr txBox="1"/>
          <p:nvPr/>
        </p:nvSpPr>
        <p:spPr>
          <a:xfrm>
            <a:off x="3505176" y="3604458"/>
            <a:ext cx="9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13E375-0470-2247-F5E5-DC98751C6085}"/>
              </a:ext>
            </a:extLst>
          </p:cNvPr>
          <p:cNvSpPr txBox="1"/>
          <p:nvPr/>
        </p:nvSpPr>
        <p:spPr>
          <a:xfrm>
            <a:off x="111343" y="3297789"/>
            <a:ext cx="88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noProof="0" dirty="0"/>
              <a:t>Private</a:t>
            </a:r>
            <a:br>
              <a:rPr lang="en-CA" noProof="0" dirty="0"/>
            </a:br>
            <a:r>
              <a:rPr lang="en-CA" noProof="0" dirty="0"/>
              <a:t>theory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632BE8-62F7-F756-002B-73493C3EBB8D}"/>
              </a:ext>
            </a:extLst>
          </p:cNvPr>
          <p:cNvSpPr txBox="1"/>
          <p:nvPr/>
        </p:nvSpPr>
        <p:spPr>
          <a:xfrm>
            <a:off x="9497173" y="357557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Evaluation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45B099B-1590-E64C-2803-ADACA5387A7E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10921891" y="2206727"/>
            <a:ext cx="137536" cy="122227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E32F93B7-9508-1D6F-15AC-E3D6FDA80706}"/>
              </a:ext>
            </a:extLst>
          </p:cNvPr>
          <p:cNvSpPr/>
          <p:nvPr/>
        </p:nvSpPr>
        <p:spPr>
          <a:xfrm>
            <a:off x="10297472" y="1723272"/>
            <a:ext cx="1523909" cy="483455"/>
          </a:xfrm>
          <a:custGeom>
            <a:avLst/>
            <a:gdLst>
              <a:gd name="connsiteX0" fmla="*/ 0 w 1523909"/>
              <a:gd name="connsiteY0" fmla="*/ 80577 h 483455"/>
              <a:gd name="connsiteX1" fmla="*/ 80577 w 1523909"/>
              <a:gd name="connsiteY1" fmla="*/ 0 h 483455"/>
              <a:gd name="connsiteX2" fmla="*/ 548456 w 1523909"/>
              <a:gd name="connsiteY2" fmla="*/ 0 h 483455"/>
              <a:gd name="connsiteX3" fmla="*/ 1002708 w 1523909"/>
              <a:gd name="connsiteY3" fmla="*/ 0 h 483455"/>
              <a:gd name="connsiteX4" fmla="*/ 1443332 w 1523909"/>
              <a:gd name="connsiteY4" fmla="*/ 0 h 483455"/>
              <a:gd name="connsiteX5" fmla="*/ 1523909 w 1523909"/>
              <a:gd name="connsiteY5" fmla="*/ 80577 h 483455"/>
              <a:gd name="connsiteX6" fmla="*/ 1523909 w 1523909"/>
              <a:gd name="connsiteY6" fmla="*/ 402878 h 483455"/>
              <a:gd name="connsiteX7" fmla="*/ 1443332 w 1523909"/>
              <a:gd name="connsiteY7" fmla="*/ 483455 h 483455"/>
              <a:gd name="connsiteX8" fmla="*/ 975453 w 1523909"/>
              <a:gd name="connsiteY8" fmla="*/ 483455 h 483455"/>
              <a:gd name="connsiteX9" fmla="*/ 562084 w 1523909"/>
              <a:gd name="connsiteY9" fmla="*/ 483455 h 483455"/>
              <a:gd name="connsiteX10" fmla="*/ 80577 w 1523909"/>
              <a:gd name="connsiteY10" fmla="*/ 483455 h 483455"/>
              <a:gd name="connsiteX11" fmla="*/ 0 w 1523909"/>
              <a:gd name="connsiteY11" fmla="*/ 402878 h 483455"/>
              <a:gd name="connsiteX12" fmla="*/ 0 w 1523909"/>
              <a:gd name="connsiteY12" fmla="*/ 80577 h 48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909" h="483455" fill="none" extrusionOk="0">
                <a:moveTo>
                  <a:pt x="0" y="80577"/>
                </a:moveTo>
                <a:cubicBezTo>
                  <a:pt x="-4660" y="36841"/>
                  <a:pt x="30746" y="-3678"/>
                  <a:pt x="80577" y="0"/>
                </a:cubicBezTo>
                <a:cubicBezTo>
                  <a:pt x="248895" y="-47296"/>
                  <a:pt x="421663" y="1920"/>
                  <a:pt x="548456" y="0"/>
                </a:cubicBezTo>
                <a:cubicBezTo>
                  <a:pt x="675249" y="-1920"/>
                  <a:pt x="898732" y="38994"/>
                  <a:pt x="1002708" y="0"/>
                </a:cubicBezTo>
                <a:cubicBezTo>
                  <a:pt x="1106684" y="-38994"/>
                  <a:pt x="1298499" y="33901"/>
                  <a:pt x="1443332" y="0"/>
                </a:cubicBezTo>
                <a:cubicBezTo>
                  <a:pt x="1483136" y="193"/>
                  <a:pt x="1527780" y="29098"/>
                  <a:pt x="1523909" y="80577"/>
                </a:cubicBezTo>
                <a:cubicBezTo>
                  <a:pt x="1551479" y="238629"/>
                  <a:pt x="1514972" y="280593"/>
                  <a:pt x="1523909" y="402878"/>
                </a:cubicBezTo>
                <a:cubicBezTo>
                  <a:pt x="1529816" y="459075"/>
                  <a:pt x="1482489" y="486273"/>
                  <a:pt x="1443332" y="483455"/>
                </a:cubicBezTo>
                <a:cubicBezTo>
                  <a:pt x="1260139" y="521382"/>
                  <a:pt x="1151430" y="467079"/>
                  <a:pt x="975453" y="483455"/>
                </a:cubicBezTo>
                <a:cubicBezTo>
                  <a:pt x="799476" y="499831"/>
                  <a:pt x="706637" y="450318"/>
                  <a:pt x="562084" y="483455"/>
                </a:cubicBezTo>
                <a:cubicBezTo>
                  <a:pt x="417531" y="516592"/>
                  <a:pt x="314590" y="444140"/>
                  <a:pt x="80577" y="483455"/>
                </a:cubicBezTo>
                <a:cubicBezTo>
                  <a:pt x="41251" y="485266"/>
                  <a:pt x="2836" y="456933"/>
                  <a:pt x="0" y="402878"/>
                </a:cubicBezTo>
                <a:cubicBezTo>
                  <a:pt x="-26118" y="248379"/>
                  <a:pt x="30839" y="194232"/>
                  <a:pt x="0" y="80577"/>
                </a:cubicBezTo>
                <a:close/>
              </a:path>
              <a:path w="1523909" h="483455" stroke="0" extrusionOk="0">
                <a:moveTo>
                  <a:pt x="0" y="80577"/>
                </a:moveTo>
                <a:cubicBezTo>
                  <a:pt x="-7546" y="31421"/>
                  <a:pt x="33427" y="994"/>
                  <a:pt x="80577" y="0"/>
                </a:cubicBezTo>
                <a:cubicBezTo>
                  <a:pt x="196145" y="-21650"/>
                  <a:pt x="423367" y="5018"/>
                  <a:pt x="562084" y="0"/>
                </a:cubicBezTo>
                <a:cubicBezTo>
                  <a:pt x="700801" y="-5018"/>
                  <a:pt x="885465" y="445"/>
                  <a:pt x="1002708" y="0"/>
                </a:cubicBezTo>
                <a:cubicBezTo>
                  <a:pt x="1119951" y="-445"/>
                  <a:pt x="1337777" y="6358"/>
                  <a:pt x="1443332" y="0"/>
                </a:cubicBezTo>
                <a:cubicBezTo>
                  <a:pt x="1486408" y="-4590"/>
                  <a:pt x="1524560" y="33666"/>
                  <a:pt x="1523909" y="80577"/>
                </a:cubicBezTo>
                <a:cubicBezTo>
                  <a:pt x="1560671" y="171853"/>
                  <a:pt x="1512543" y="268182"/>
                  <a:pt x="1523909" y="402878"/>
                </a:cubicBezTo>
                <a:cubicBezTo>
                  <a:pt x="1523708" y="445466"/>
                  <a:pt x="1485167" y="487160"/>
                  <a:pt x="1443332" y="483455"/>
                </a:cubicBezTo>
                <a:cubicBezTo>
                  <a:pt x="1283001" y="509583"/>
                  <a:pt x="1222043" y="469250"/>
                  <a:pt x="1016335" y="483455"/>
                </a:cubicBezTo>
                <a:cubicBezTo>
                  <a:pt x="810627" y="497660"/>
                  <a:pt x="787051" y="447481"/>
                  <a:pt x="562084" y="483455"/>
                </a:cubicBezTo>
                <a:cubicBezTo>
                  <a:pt x="337117" y="519429"/>
                  <a:pt x="296373" y="442875"/>
                  <a:pt x="80577" y="483455"/>
                </a:cubicBezTo>
                <a:cubicBezTo>
                  <a:pt x="45121" y="474517"/>
                  <a:pt x="9725" y="441108"/>
                  <a:pt x="0" y="402878"/>
                </a:cubicBezTo>
                <a:cubicBezTo>
                  <a:pt x="-37056" y="297725"/>
                  <a:pt x="29082" y="236958"/>
                  <a:pt x="0" y="80577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i="1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58996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64820-C800-E4F2-3220-3D3FCEC86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ABFE-258A-7C7A-DF51-C2E4806B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Corrections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0C249-4706-C379-9766-4FA8EC2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353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FD4EBEF-AFFC-07E7-5D68-765789645C4D}"/>
              </a:ext>
            </a:extLst>
          </p:cNvPr>
          <p:cNvSpPr/>
          <p:nvPr/>
        </p:nvSpPr>
        <p:spPr>
          <a:xfrm>
            <a:off x="1499352" y="3368031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Schema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AA524FD-026C-06C3-E9E0-6F1F8F236845}"/>
              </a:ext>
            </a:extLst>
          </p:cNvPr>
          <p:cNvSpPr/>
          <p:nvPr/>
        </p:nvSpPr>
        <p:spPr>
          <a:xfrm>
            <a:off x="4903746" y="3368322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Plan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08A9667-2851-1A69-0DD3-DC81A823AE24}"/>
              </a:ext>
            </a:extLst>
          </p:cNvPr>
          <p:cNvSpPr/>
          <p:nvPr/>
        </p:nvSpPr>
        <p:spPr>
          <a:xfrm>
            <a:off x="7316104" y="3368322"/>
            <a:ext cx="2147255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Consequence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A38D8F1-F8B1-3B39-24FE-53079B717F94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107085" y="3557152"/>
            <a:ext cx="1796661" cy="291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F103A7-EB7C-C95E-0394-0761B190F5C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511479" y="3557443"/>
            <a:ext cx="804625" cy="0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ame 33">
            <a:extLst>
              <a:ext uri="{FF2B5EF4-FFF2-40B4-BE49-F238E27FC236}">
                <a16:creationId xmlns:a16="http://schemas.microsoft.com/office/drawing/2014/main" id="{C822872C-7E56-52BE-2B9E-E8458BFE6FCD}"/>
              </a:ext>
            </a:extLst>
          </p:cNvPr>
          <p:cNvSpPr/>
          <p:nvPr/>
        </p:nvSpPr>
        <p:spPr>
          <a:xfrm>
            <a:off x="1032934" y="3110296"/>
            <a:ext cx="10643480" cy="91972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65114-C958-EFDE-B80A-D37553A8F5FB}"/>
              </a:ext>
            </a:extLst>
          </p:cNvPr>
          <p:cNvSpPr/>
          <p:nvPr/>
        </p:nvSpPr>
        <p:spPr>
          <a:xfrm>
            <a:off x="2629504" y="1666199"/>
            <a:ext cx="1607732" cy="523219"/>
          </a:xfrm>
          <a:custGeom>
            <a:avLst/>
            <a:gdLst>
              <a:gd name="connsiteX0" fmla="*/ 0 w 1607732"/>
              <a:gd name="connsiteY0" fmla="*/ 87205 h 523219"/>
              <a:gd name="connsiteX1" fmla="*/ 87205 w 1607732"/>
              <a:gd name="connsiteY1" fmla="*/ 0 h 523219"/>
              <a:gd name="connsiteX2" fmla="*/ 579312 w 1607732"/>
              <a:gd name="connsiteY2" fmla="*/ 0 h 523219"/>
              <a:gd name="connsiteX3" fmla="*/ 1057086 w 1607732"/>
              <a:gd name="connsiteY3" fmla="*/ 0 h 523219"/>
              <a:gd name="connsiteX4" fmla="*/ 1520527 w 1607732"/>
              <a:gd name="connsiteY4" fmla="*/ 0 h 523219"/>
              <a:gd name="connsiteX5" fmla="*/ 1607732 w 1607732"/>
              <a:gd name="connsiteY5" fmla="*/ 87205 h 523219"/>
              <a:gd name="connsiteX6" fmla="*/ 1607732 w 1607732"/>
              <a:gd name="connsiteY6" fmla="*/ 436014 h 523219"/>
              <a:gd name="connsiteX7" fmla="*/ 1520527 w 1607732"/>
              <a:gd name="connsiteY7" fmla="*/ 523219 h 523219"/>
              <a:gd name="connsiteX8" fmla="*/ 1028420 w 1607732"/>
              <a:gd name="connsiteY8" fmla="*/ 523219 h 523219"/>
              <a:gd name="connsiteX9" fmla="*/ 593645 w 1607732"/>
              <a:gd name="connsiteY9" fmla="*/ 523219 h 523219"/>
              <a:gd name="connsiteX10" fmla="*/ 87205 w 1607732"/>
              <a:gd name="connsiteY10" fmla="*/ 523219 h 523219"/>
              <a:gd name="connsiteX11" fmla="*/ 0 w 1607732"/>
              <a:gd name="connsiteY11" fmla="*/ 436014 h 523219"/>
              <a:gd name="connsiteX12" fmla="*/ 0 w 1607732"/>
              <a:gd name="connsiteY12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2" h="523219" fill="none" extrusionOk="0">
                <a:moveTo>
                  <a:pt x="0" y="87205"/>
                </a:moveTo>
                <a:cubicBezTo>
                  <a:pt x="-2651" y="39478"/>
                  <a:pt x="28015" y="-7609"/>
                  <a:pt x="87205" y="0"/>
                </a:cubicBezTo>
                <a:cubicBezTo>
                  <a:pt x="236352" y="-4981"/>
                  <a:pt x="431000" y="3527"/>
                  <a:pt x="579312" y="0"/>
                </a:cubicBezTo>
                <a:cubicBezTo>
                  <a:pt x="727624" y="-3527"/>
                  <a:pt x="938880" y="40202"/>
                  <a:pt x="1057086" y="0"/>
                </a:cubicBezTo>
                <a:cubicBezTo>
                  <a:pt x="1175292" y="-40202"/>
                  <a:pt x="1409737" y="34003"/>
                  <a:pt x="1520527" y="0"/>
                </a:cubicBezTo>
                <a:cubicBezTo>
                  <a:pt x="1564234" y="183"/>
                  <a:pt x="1609967" y="35013"/>
                  <a:pt x="1607732" y="87205"/>
                </a:cubicBezTo>
                <a:cubicBezTo>
                  <a:pt x="1621061" y="185821"/>
                  <a:pt x="1581985" y="287513"/>
                  <a:pt x="1607732" y="436014"/>
                </a:cubicBezTo>
                <a:cubicBezTo>
                  <a:pt x="1608926" y="486541"/>
                  <a:pt x="1563604" y="525901"/>
                  <a:pt x="1520527" y="523219"/>
                </a:cubicBezTo>
                <a:cubicBezTo>
                  <a:pt x="1321207" y="560267"/>
                  <a:pt x="1187311" y="468550"/>
                  <a:pt x="1028420" y="523219"/>
                </a:cubicBezTo>
                <a:cubicBezTo>
                  <a:pt x="869529" y="577888"/>
                  <a:pt x="802408" y="510019"/>
                  <a:pt x="593645" y="523219"/>
                </a:cubicBezTo>
                <a:cubicBezTo>
                  <a:pt x="384883" y="536419"/>
                  <a:pt x="223305" y="510176"/>
                  <a:pt x="87205" y="523219"/>
                </a:cubicBezTo>
                <a:cubicBezTo>
                  <a:pt x="48282" y="526453"/>
                  <a:pt x="1569" y="489460"/>
                  <a:pt x="0" y="436014"/>
                </a:cubicBezTo>
                <a:cubicBezTo>
                  <a:pt x="-27401" y="279605"/>
                  <a:pt x="24823" y="173103"/>
                  <a:pt x="0" y="87205"/>
                </a:cubicBezTo>
                <a:close/>
              </a:path>
              <a:path w="1607732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198107" y="-39833"/>
                  <a:pt x="382983" y="37671"/>
                  <a:pt x="593645" y="0"/>
                </a:cubicBezTo>
                <a:cubicBezTo>
                  <a:pt x="804307" y="-37671"/>
                  <a:pt x="870667" y="9349"/>
                  <a:pt x="1057086" y="0"/>
                </a:cubicBezTo>
                <a:cubicBezTo>
                  <a:pt x="1243505" y="-9349"/>
                  <a:pt x="1412089" y="25964"/>
                  <a:pt x="1520527" y="0"/>
                </a:cubicBezTo>
                <a:cubicBezTo>
                  <a:pt x="1564653" y="-13001"/>
                  <a:pt x="1608526" y="36105"/>
                  <a:pt x="1607732" y="87205"/>
                </a:cubicBezTo>
                <a:cubicBezTo>
                  <a:pt x="1636842" y="197347"/>
                  <a:pt x="1597332" y="299499"/>
                  <a:pt x="1607732" y="436014"/>
                </a:cubicBezTo>
                <a:cubicBezTo>
                  <a:pt x="1607041" y="477589"/>
                  <a:pt x="1561795" y="532799"/>
                  <a:pt x="1520527" y="523219"/>
                </a:cubicBezTo>
                <a:cubicBezTo>
                  <a:pt x="1354449" y="524275"/>
                  <a:pt x="1168512" y="471671"/>
                  <a:pt x="1071419" y="523219"/>
                </a:cubicBezTo>
                <a:cubicBezTo>
                  <a:pt x="974326" y="574767"/>
                  <a:pt x="804901" y="469984"/>
                  <a:pt x="593645" y="523219"/>
                </a:cubicBezTo>
                <a:cubicBezTo>
                  <a:pt x="382389" y="576454"/>
                  <a:pt x="330901" y="491657"/>
                  <a:pt x="87205" y="523219"/>
                </a:cubicBezTo>
                <a:cubicBezTo>
                  <a:pt x="48368" y="514004"/>
                  <a:pt x="1905" y="482948"/>
                  <a:pt x="0" y="436014"/>
                </a:cubicBezTo>
                <a:cubicBezTo>
                  <a:pt x="-8547" y="285087"/>
                  <a:pt x="21706" y="244920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Perceived Situation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087D5C-656E-95FE-2298-2966E5FE94FD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flipH="1">
            <a:off x="2303219" y="2189418"/>
            <a:ext cx="1130151" cy="117861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C4FA3F-071A-69A6-2373-12CCF175941C}"/>
              </a:ext>
            </a:extLst>
          </p:cNvPr>
          <p:cNvSpPr txBox="1"/>
          <p:nvPr/>
        </p:nvSpPr>
        <p:spPr>
          <a:xfrm>
            <a:off x="1628918" y="2667893"/>
            <a:ext cx="1322853" cy="30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Classification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3FE6EAF-C7DA-26F1-A7BE-1AEDC2D8C83A}"/>
              </a:ext>
            </a:extLst>
          </p:cNvPr>
          <p:cNvSpPr/>
          <p:nvPr/>
        </p:nvSpPr>
        <p:spPr>
          <a:xfrm>
            <a:off x="4913822" y="1772497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490A09-41A3-7E98-A5F4-8133E05E1160}"/>
              </a:ext>
            </a:extLst>
          </p:cNvPr>
          <p:cNvSpPr/>
          <p:nvPr/>
        </p:nvSpPr>
        <p:spPr>
          <a:xfrm>
            <a:off x="7605647" y="1772496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82BBD4-743C-461F-CC33-DB97EEE2389C}"/>
              </a:ext>
            </a:extLst>
          </p:cNvPr>
          <p:cNvCxnSpPr>
            <a:cxnSpLocks/>
            <a:stCxn id="20" idx="0"/>
            <a:endCxn id="12" idx="2"/>
          </p:cNvCxnSpPr>
          <p:nvPr/>
        </p:nvCxnSpPr>
        <p:spPr>
          <a:xfrm flipV="1">
            <a:off x="5707613" y="2150739"/>
            <a:ext cx="10076" cy="121758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B3DB85F-0A2B-22FE-FE81-D210D4533FD5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V="1">
            <a:off x="8389732" y="2150738"/>
            <a:ext cx="19782" cy="1217584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12A042C-9D19-DD59-FA34-9256DF95D986}"/>
              </a:ext>
            </a:extLst>
          </p:cNvPr>
          <p:cNvSpPr txBox="1"/>
          <p:nvPr/>
        </p:nvSpPr>
        <p:spPr>
          <a:xfrm>
            <a:off x="4182569" y="259082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Implementation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8EF510-FB0F-9824-F8E4-C5EE14FBA7BA}"/>
              </a:ext>
            </a:extLst>
          </p:cNvPr>
          <p:cNvSpPr txBox="1"/>
          <p:nvPr/>
        </p:nvSpPr>
        <p:spPr>
          <a:xfrm>
            <a:off x="8515842" y="2278797"/>
            <a:ext cx="1069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Follow-up and track deviations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30A662-9D24-FE50-6184-58079969D505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21555" y="1961617"/>
            <a:ext cx="1084092" cy="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Hexagon 32">
            <a:extLst>
              <a:ext uri="{FF2B5EF4-FFF2-40B4-BE49-F238E27FC236}">
                <a16:creationId xmlns:a16="http://schemas.microsoft.com/office/drawing/2014/main" id="{11680F73-AF08-9187-9A50-DB26F81743CE}"/>
              </a:ext>
            </a:extLst>
          </p:cNvPr>
          <p:cNvSpPr/>
          <p:nvPr/>
        </p:nvSpPr>
        <p:spPr>
          <a:xfrm>
            <a:off x="10442041" y="3386838"/>
            <a:ext cx="1030037" cy="335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Criteria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52E99F-C84F-2BE3-1817-7B26B3071348}"/>
              </a:ext>
            </a:extLst>
          </p:cNvPr>
          <p:cNvCxnSpPr>
            <a:cxnSpLocks/>
            <a:stCxn id="21" idx="3"/>
            <a:endCxn id="33" idx="3"/>
          </p:cNvCxnSpPr>
          <p:nvPr/>
        </p:nvCxnSpPr>
        <p:spPr>
          <a:xfrm flipV="1">
            <a:off x="9463359" y="3554658"/>
            <a:ext cx="978682" cy="2785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54A38858-DCC2-BA29-FA2E-3D265A25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3353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A1DD1E65-419F-769A-D896-AC43F2995679}"/>
              </a:ext>
            </a:extLst>
          </p:cNvPr>
          <p:cNvSpPr/>
          <p:nvPr/>
        </p:nvSpPr>
        <p:spPr>
          <a:xfrm>
            <a:off x="217905" y="1666175"/>
            <a:ext cx="1088747" cy="523219"/>
          </a:xfrm>
          <a:custGeom>
            <a:avLst/>
            <a:gdLst>
              <a:gd name="connsiteX0" fmla="*/ 0 w 1088747"/>
              <a:gd name="connsiteY0" fmla="*/ 87205 h 523219"/>
              <a:gd name="connsiteX1" fmla="*/ 87205 w 1088747"/>
              <a:gd name="connsiteY1" fmla="*/ 0 h 523219"/>
              <a:gd name="connsiteX2" fmla="*/ 544374 w 1088747"/>
              <a:gd name="connsiteY2" fmla="*/ 0 h 523219"/>
              <a:gd name="connsiteX3" fmla="*/ 1001542 w 1088747"/>
              <a:gd name="connsiteY3" fmla="*/ 0 h 523219"/>
              <a:gd name="connsiteX4" fmla="*/ 1088747 w 1088747"/>
              <a:gd name="connsiteY4" fmla="*/ 87205 h 523219"/>
              <a:gd name="connsiteX5" fmla="*/ 1088747 w 1088747"/>
              <a:gd name="connsiteY5" fmla="*/ 436014 h 523219"/>
              <a:gd name="connsiteX6" fmla="*/ 1001542 w 1088747"/>
              <a:gd name="connsiteY6" fmla="*/ 523219 h 523219"/>
              <a:gd name="connsiteX7" fmla="*/ 535230 w 1088747"/>
              <a:gd name="connsiteY7" fmla="*/ 523219 h 523219"/>
              <a:gd name="connsiteX8" fmla="*/ 87205 w 1088747"/>
              <a:gd name="connsiteY8" fmla="*/ 523219 h 523219"/>
              <a:gd name="connsiteX9" fmla="*/ 0 w 1088747"/>
              <a:gd name="connsiteY9" fmla="*/ 436014 h 523219"/>
              <a:gd name="connsiteX10" fmla="*/ 0 w 1088747"/>
              <a:gd name="connsiteY10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8747" h="523219" fill="none" extrusionOk="0">
                <a:moveTo>
                  <a:pt x="0" y="87205"/>
                </a:moveTo>
                <a:cubicBezTo>
                  <a:pt x="5356" y="45603"/>
                  <a:pt x="49358" y="-9031"/>
                  <a:pt x="87205" y="0"/>
                </a:cubicBezTo>
                <a:cubicBezTo>
                  <a:pt x="222524" y="-27174"/>
                  <a:pt x="373607" y="1850"/>
                  <a:pt x="544374" y="0"/>
                </a:cubicBezTo>
                <a:cubicBezTo>
                  <a:pt x="715141" y="-1850"/>
                  <a:pt x="902350" y="38303"/>
                  <a:pt x="1001542" y="0"/>
                </a:cubicBezTo>
                <a:cubicBezTo>
                  <a:pt x="1046070" y="-7408"/>
                  <a:pt x="1089706" y="26072"/>
                  <a:pt x="1088747" y="87205"/>
                </a:cubicBezTo>
                <a:cubicBezTo>
                  <a:pt x="1129310" y="229458"/>
                  <a:pt x="1070583" y="317774"/>
                  <a:pt x="1088747" y="436014"/>
                </a:cubicBezTo>
                <a:cubicBezTo>
                  <a:pt x="1084292" y="484359"/>
                  <a:pt x="1051939" y="519189"/>
                  <a:pt x="1001542" y="523219"/>
                </a:cubicBezTo>
                <a:cubicBezTo>
                  <a:pt x="770025" y="559423"/>
                  <a:pt x="632126" y="477668"/>
                  <a:pt x="535230" y="523219"/>
                </a:cubicBezTo>
                <a:cubicBezTo>
                  <a:pt x="438334" y="568770"/>
                  <a:pt x="200287" y="506050"/>
                  <a:pt x="87205" y="523219"/>
                </a:cubicBezTo>
                <a:cubicBezTo>
                  <a:pt x="38723" y="514586"/>
                  <a:pt x="6193" y="485467"/>
                  <a:pt x="0" y="436014"/>
                </a:cubicBezTo>
                <a:cubicBezTo>
                  <a:pt x="-5363" y="356074"/>
                  <a:pt x="31183" y="166805"/>
                  <a:pt x="0" y="87205"/>
                </a:cubicBezTo>
                <a:close/>
              </a:path>
              <a:path w="1088747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278516" y="-13626"/>
                  <a:pt x="436194" y="21198"/>
                  <a:pt x="562660" y="0"/>
                </a:cubicBezTo>
                <a:cubicBezTo>
                  <a:pt x="689126" y="-21198"/>
                  <a:pt x="876692" y="21419"/>
                  <a:pt x="1001542" y="0"/>
                </a:cubicBezTo>
                <a:cubicBezTo>
                  <a:pt x="1042537" y="-3921"/>
                  <a:pt x="1098163" y="43542"/>
                  <a:pt x="1088747" y="87205"/>
                </a:cubicBezTo>
                <a:cubicBezTo>
                  <a:pt x="1101830" y="216102"/>
                  <a:pt x="1065434" y="304649"/>
                  <a:pt x="1088747" y="436014"/>
                </a:cubicBezTo>
                <a:cubicBezTo>
                  <a:pt x="1094004" y="475621"/>
                  <a:pt x="1048042" y="524680"/>
                  <a:pt x="1001542" y="523219"/>
                </a:cubicBezTo>
                <a:cubicBezTo>
                  <a:pt x="833037" y="524311"/>
                  <a:pt x="637448" y="518336"/>
                  <a:pt x="544374" y="523219"/>
                </a:cubicBezTo>
                <a:cubicBezTo>
                  <a:pt x="451300" y="528102"/>
                  <a:pt x="241389" y="482223"/>
                  <a:pt x="87205" y="523219"/>
                </a:cubicBezTo>
                <a:cubicBezTo>
                  <a:pt x="32453" y="522842"/>
                  <a:pt x="942" y="481593"/>
                  <a:pt x="0" y="436014"/>
                </a:cubicBezTo>
                <a:cubicBezTo>
                  <a:pt x="-8313" y="344289"/>
                  <a:pt x="30971" y="181811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Situation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A30DF74-CEBD-1E7F-7F4C-2B98486B4370}"/>
              </a:ext>
            </a:extLst>
          </p:cNvPr>
          <p:cNvCxnSpPr>
            <a:cxnSpLocks/>
            <a:stCxn id="47" idx="3"/>
            <a:endCxn id="6" idx="1"/>
          </p:cNvCxnSpPr>
          <p:nvPr/>
        </p:nvCxnSpPr>
        <p:spPr>
          <a:xfrm>
            <a:off x="1306652" y="1927785"/>
            <a:ext cx="1322852" cy="24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205D23F-78C9-944A-773F-8ED0519AD08C}"/>
              </a:ext>
            </a:extLst>
          </p:cNvPr>
          <p:cNvSpPr txBox="1"/>
          <p:nvPr/>
        </p:nvSpPr>
        <p:spPr>
          <a:xfrm>
            <a:off x="1318188" y="1979676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Interpretation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0CA871-8715-CA59-442A-32B976546A15}"/>
              </a:ext>
            </a:extLst>
          </p:cNvPr>
          <p:cNvSpPr txBox="1"/>
          <p:nvPr/>
        </p:nvSpPr>
        <p:spPr>
          <a:xfrm>
            <a:off x="3505176" y="3604458"/>
            <a:ext cx="9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ED548E-C27E-DC3C-AAAD-407561C9D164}"/>
              </a:ext>
            </a:extLst>
          </p:cNvPr>
          <p:cNvSpPr txBox="1"/>
          <p:nvPr/>
        </p:nvSpPr>
        <p:spPr>
          <a:xfrm>
            <a:off x="111343" y="3297789"/>
            <a:ext cx="88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noProof="0" dirty="0"/>
              <a:t>Private</a:t>
            </a:r>
            <a:br>
              <a:rPr lang="en-CA" noProof="0" dirty="0"/>
            </a:br>
            <a:r>
              <a:rPr lang="en-CA" noProof="0" dirty="0"/>
              <a:t>theory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70F36F-767B-9174-1FD4-4F9C3E14DD46}"/>
              </a:ext>
            </a:extLst>
          </p:cNvPr>
          <p:cNvSpPr txBox="1"/>
          <p:nvPr/>
        </p:nvSpPr>
        <p:spPr>
          <a:xfrm>
            <a:off x="9497173" y="357557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Evaluation</a:t>
            </a:r>
          </a:p>
        </p:txBody>
      </p:sp>
      <p:sp>
        <p:nvSpPr>
          <p:cNvPr id="73" name="Notched Right Arrow 72">
            <a:extLst>
              <a:ext uri="{FF2B5EF4-FFF2-40B4-BE49-F238E27FC236}">
                <a16:creationId xmlns:a16="http://schemas.microsoft.com/office/drawing/2014/main" id="{ADF2E7B8-E575-E5A6-F5C8-845F129EC271}"/>
              </a:ext>
            </a:extLst>
          </p:cNvPr>
          <p:cNvSpPr/>
          <p:nvPr/>
        </p:nvSpPr>
        <p:spPr>
          <a:xfrm rot="10800000">
            <a:off x="6319609" y="2323495"/>
            <a:ext cx="1357801" cy="333036"/>
          </a:xfrm>
          <a:prstGeom prst="notch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DE79BC1-40B6-717A-CF55-E6C80451B4A4}"/>
              </a:ext>
            </a:extLst>
          </p:cNvPr>
          <p:cNvSpPr txBox="1"/>
          <p:nvPr/>
        </p:nvSpPr>
        <p:spPr>
          <a:xfrm>
            <a:off x="6259738" y="255436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noProof="0" dirty="0"/>
              <a:t>Corrections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4DC451F-DAD7-CFD0-833D-717627EE178E}"/>
              </a:ext>
            </a:extLst>
          </p:cNvPr>
          <p:cNvCxnSpPr>
            <a:cxnSpLocks/>
            <a:stCxn id="93" idx="2"/>
          </p:cNvCxnSpPr>
          <p:nvPr/>
        </p:nvCxnSpPr>
        <p:spPr>
          <a:xfrm flipH="1">
            <a:off x="10921891" y="2206727"/>
            <a:ext cx="137536" cy="122227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7A5E5DA5-D94F-6854-90DB-2431BF7ACF71}"/>
              </a:ext>
            </a:extLst>
          </p:cNvPr>
          <p:cNvSpPr/>
          <p:nvPr/>
        </p:nvSpPr>
        <p:spPr>
          <a:xfrm>
            <a:off x="10297472" y="1723272"/>
            <a:ext cx="1523909" cy="483455"/>
          </a:xfrm>
          <a:custGeom>
            <a:avLst/>
            <a:gdLst>
              <a:gd name="connsiteX0" fmla="*/ 0 w 1523909"/>
              <a:gd name="connsiteY0" fmla="*/ 80577 h 483455"/>
              <a:gd name="connsiteX1" fmla="*/ 80577 w 1523909"/>
              <a:gd name="connsiteY1" fmla="*/ 0 h 483455"/>
              <a:gd name="connsiteX2" fmla="*/ 548456 w 1523909"/>
              <a:gd name="connsiteY2" fmla="*/ 0 h 483455"/>
              <a:gd name="connsiteX3" fmla="*/ 1002708 w 1523909"/>
              <a:gd name="connsiteY3" fmla="*/ 0 h 483455"/>
              <a:gd name="connsiteX4" fmla="*/ 1443332 w 1523909"/>
              <a:gd name="connsiteY4" fmla="*/ 0 h 483455"/>
              <a:gd name="connsiteX5" fmla="*/ 1523909 w 1523909"/>
              <a:gd name="connsiteY5" fmla="*/ 80577 h 483455"/>
              <a:gd name="connsiteX6" fmla="*/ 1523909 w 1523909"/>
              <a:gd name="connsiteY6" fmla="*/ 402878 h 483455"/>
              <a:gd name="connsiteX7" fmla="*/ 1443332 w 1523909"/>
              <a:gd name="connsiteY7" fmla="*/ 483455 h 483455"/>
              <a:gd name="connsiteX8" fmla="*/ 975453 w 1523909"/>
              <a:gd name="connsiteY8" fmla="*/ 483455 h 483455"/>
              <a:gd name="connsiteX9" fmla="*/ 562084 w 1523909"/>
              <a:gd name="connsiteY9" fmla="*/ 483455 h 483455"/>
              <a:gd name="connsiteX10" fmla="*/ 80577 w 1523909"/>
              <a:gd name="connsiteY10" fmla="*/ 483455 h 483455"/>
              <a:gd name="connsiteX11" fmla="*/ 0 w 1523909"/>
              <a:gd name="connsiteY11" fmla="*/ 402878 h 483455"/>
              <a:gd name="connsiteX12" fmla="*/ 0 w 1523909"/>
              <a:gd name="connsiteY12" fmla="*/ 80577 h 48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909" h="483455" fill="none" extrusionOk="0">
                <a:moveTo>
                  <a:pt x="0" y="80577"/>
                </a:moveTo>
                <a:cubicBezTo>
                  <a:pt x="-4660" y="36841"/>
                  <a:pt x="30746" y="-3678"/>
                  <a:pt x="80577" y="0"/>
                </a:cubicBezTo>
                <a:cubicBezTo>
                  <a:pt x="248895" y="-47296"/>
                  <a:pt x="421663" y="1920"/>
                  <a:pt x="548456" y="0"/>
                </a:cubicBezTo>
                <a:cubicBezTo>
                  <a:pt x="675249" y="-1920"/>
                  <a:pt x="898732" y="38994"/>
                  <a:pt x="1002708" y="0"/>
                </a:cubicBezTo>
                <a:cubicBezTo>
                  <a:pt x="1106684" y="-38994"/>
                  <a:pt x="1298499" y="33901"/>
                  <a:pt x="1443332" y="0"/>
                </a:cubicBezTo>
                <a:cubicBezTo>
                  <a:pt x="1483136" y="193"/>
                  <a:pt x="1527780" y="29098"/>
                  <a:pt x="1523909" y="80577"/>
                </a:cubicBezTo>
                <a:cubicBezTo>
                  <a:pt x="1551479" y="238629"/>
                  <a:pt x="1514972" y="280593"/>
                  <a:pt x="1523909" y="402878"/>
                </a:cubicBezTo>
                <a:cubicBezTo>
                  <a:pt x="1529816" y="459075"/>
                  <a:pt x="1482489" y="486273"/>
                  <a:pt x="1443332" y="483455"/>
                </a:cubicBezTo>
                <a:cubicBezTo>
                  <a:pt x="1260139" y="521382"/>
                  <a:pt x="1151430" y="467079"/>
                  <a:pt x="975453" y="483455"/>
                </a:cubicBezTo>
                <a:cubicBezTo>
                  <a:pt x="799476" y="499831"/>
                  <a:pt x="706637" y="450318"/>
                  <a:pt x="562084" y="483455"/>
                </a:cubicBezTo>
                <a:cubicBezTo>
                  <a:pt x="417531" y="516592"/>
                  <a:pt x="314590" y="444140"/>
                  <a:pt x="80577" y="483455"/>
                </a:cubicBezTo>
                <a:cubicBezTo>
                  <a:pt x="41251" y="485266"/>
                  <a:pt x="2836" y="456933"/>
                  <a:pt x="0" y="402878"/>
                </a:cubicBezTo>
                <a:cubicBezTo>
                  <a:pt x="-26118" y="248379"/>
                  <a:pt x="30839" y="194232"/>
                  <a:pt x="0" y="80577"/>
                </a:cubicBezTo>
                <a:close/>
              </a:path>
              <a:path w="1523909" h="483455" stroke="0" extrusionOk="0">
                <a:moveTo>
                  <a:pt x="0" y="80577"/>
                </a:moveTo>
                <a:cubicBezTo>
                  <a:pt x="-7546" y="31421"/>
                  <a:pt x="33427" y="994"/>
                  <a:pt x="80577" y="0"/>
                </a:cubicBezTo>
                <a:cubicBezTo>
                  <a:pt x="196145" y="-21650"/>
                  <a:pt x="423367" y="5018"/>
                  <a:pt x="562084" y="0"/>
                </a:cubicBezTo>
                <a:cubicBezTo>
                  <a:pt x="700801" y="-5018"/>
                  <a:pt x="885465" y="445"/>
                  <a:pt x="1002708" y="0"/>
                </a:cubicBezTo>
                <a:cubicBezTo>
                  <a:pt x="1119951" y="-445"/>
                  <a:pt x="1337777" y="6358"/>
                  <a:pt x="1443332" y="0"/>
                </a:cubicBezTo>
                <a:cubicBezTo>
                  <a:pt x="1486408" y="-4590"/>
                  <a:pt x="1524560" y="33666"/>
                  <a:pt x="1523909" y="80577"/>
                </a:cubicBezTo>
                <a:cubicBezTo>
                  <a:pt x="1560671" y="171853"/>
                  <a:pt x="1512543" y="268182"/>
                  <a:pt x="1523909" y="402878"/>
                </a:cubicBezTo>
                <a:cubicBezTo>
                  <a:pt x="1523708" y="445466"/>
                  <a:pt x="1485167" y="487160"/>
                  <a:pt x="1443332" y="483455"/>
                </a:cubicBezTo>
                <a:cubicBezTo>
                  <a:pt x="1283001" y="509583"/>
                  <a:pt x="1222043" y="469250"/>
                  <a:pt x="1016335" y="483455"/>
                </a:cubicBezTo>
                <a:cubicBezTo>
                  <a:pt x="810627" y="497660"/>
                  <a:pt x="787051" y="447481"/>
                  <a:pt x="562084" y="483455"/>
                </a:cubicBezTo>
                <a:cubicBezTo>
                  <a:pt x="337117" y="519429"/>
                  <a:pt x="296373" y="442875"/>
                  <a:pt x="80577" y="483455"/>
                </a:cubicBezTo>
                <a:cubicBezTo>
                  <a:pt x="45121" y="474517"/>
                  <a:pt x="9725" y="441108"/>
                  <a:pt x="0" y="402878"/>
                </a:cubicBezTo>
                <a:cubicBezTo>
                  <a:pt x="-37056" y="297725"/>
                  <a:pt x="29082" y="236958"/>
                  <a:pt x="0" y="80577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i="1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6379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0133B-2041-6F44-B592-8BC043FF6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74BB-8967-0496-83A4-2EBA6421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Theory from experience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2BF7C-5546-62A8-9104-0AC8BBCD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353"/>
            <a:ext cx="2743200" cy="365125"/>
          </a:xfrm>
        </p:spPr>
        <p:txBody>
          <a:bodyPr/>
          <a:lstStyle/>
          <a:p>
            <a:r>
              <a:rPr lang="en-CA" noProof="0" dirty="0"/>
              <a:t>2025-08-18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8EB4691-C835-B352-66D3-F64865151DAF}"/>
              </a:ext>
            </a:extLst>
          </p:cNvPr>
          <p:cNvSpPr/>
          <p:nvPr/>
        </p:nvSpPr>
        <p:spPr>
          <a:xfrm>
            <a:off x="1499352" y="3368031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Schema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D70D92D-6B99-7EE0-0F0F-5CE8F18C9DF0}"/>
              </a:ext>
            </a:extLst>
          </p:cNvPr>
          <p:cNvSpPr/>
          <p:nvPr/>
        </p:nvSpPr>
        <p:spPr>
          <a:xfrm>
            <a:off x="4903746" y="3368322"/>
            <a:ext cx="1607733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 Plan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2CEBF64-7BAE-8E24-E8B1-7CA51C390651}"/>
              </a:ext>
            </a:extLst>
          </p:cNvPr>
          <p:cNvSpPr/>
          <p:nvPr/>
        </p:nvSpPr>
        <p:spPr>
          <a:xfrm>
            <a:off x="7316104" y="3368322"/>
            <a:ext cx="2147255" cy="37824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Expected Consequence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7332B4-59EA-2CB0-6DF0-11B627218B8A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107085" y="3557152"/>
            <a:ext cx="1796661" cy="291"/>
          </a:xfrm>
          <a:prstGeom prst="straightConnector1">
            <a:avLst/>
          </a:prstGeom>
          <a:ln w="6032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6BC0943-DA05-C591-AAD7-80C4DC95CBD8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6511479" y="3557443"/>
            <a:ext cx="804625" cy="0"/>
          </a:xfrm>
          <a:prstGeom prst="straightConnector1">
            <a:avLst/>
          </a:prstGeom>
          <a:ln w="6032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Frame 33">
            <a:extLst>
              <a:ext uri="{FF2B5EF4-FFF2-40B4-BE49-F238E27FC236}">
                <a16:creationId xmlns:a16="http://schemas.microsoft.com/office/drawing/2014/main" id="{42074820-79DB-F53E-F5B1-CF90D516C567}"/>
              </a:ext>
            </a:extLst>
          </p:cNvPr>
          <p:cNvSpPr/>
          <p:nvPr/>
        </p:nvSpPr>
        <p:spPr>
          <a:xfrm>
            <a:off x="1032934" y="3110296"/>
            <a:ext cx="10643480" cy="919720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noProof="0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150EC3E-1446-3C36-E9A8-D8F3A86FF1C1}"/>
              </a:ext>
            </a:extLst>
          </p:cNvPr>
          <p:cNvSpPr/>
          <p:nvPr/>
        </p:nvSpPr>
        <p:spPr>
          <a:xfrm>
            <a:off x="2629504" y="1666199"/>
            <a:ext cx="1607732" cy="523219"/>
          </a:xfrm>
          <a:custGeom>
            <a:avLst/>
            <a:gdLst>
              <a:gd name="connsiteX0" fmla="*/ 0 w 1607732"/>
              <a:gd name="connsiteY0" fmla="*/ 87205 h 523219"/>
              <a:gd name="connsiteX1" fmla="*/ 87205 w 1607732"/>
              <a:gd name="connsiteY1" fmla="*/ 0 h 523219"/>
              <a:gd name="connsiteX2" fmla="*/ 579312 w 1607732"/>
              <a:gd name="connsiteY2" fmla="*/ 0 h 523219"/>
              <a:gd name="connsiteX3" fmla="*/ 1057086 w 1607732"/>
              <a:gd name="connsiteY3" fmla="*/ 0 h 523219"/>
              <a:gd name="connsiteX4" fmla="*/ 1520527 w 1607732"/>
              <a:gd name="connsiteY4" fmla="*/ 0 h 523219"/>
              <a:gd name="connsiteX5" fmla="*/ 1607732 w 1607732"/>
              <a:gd name="connsiteY5" fmla="*/ 87205 h 523219"/>
              <a:gd name="connsiteX6" fmla="*/ 1607732 w 1607732"/>
              <a:gd name="connsiteY6" fmla="*/ 436014 h 523219"/>
              <a:gd name="connsiteX7" fmla="*/ 1520527 w 1607732"/>
              <a:gd name="connsiteY7" fmla="*/ 523219 h 523219"/>
              <a:gd name="connsiteX8" fmla="*/ 1028420 w 1607732"/>
              <a:gd name="connsiteY8" fmla="*/ 523219 h 523219"/>
              <a:gd name="connsiteX9" fmla="*/ 593645 w 1607732"/>
              <a:gd name="connsiteY9" fmla="*/ 523219 h 523219"/>
              <a:gd name="connsiteX10" fmla="*/ 87205 w 1607732"/>
              <a:gd name="connsiteY10" fmla="*/ 523219 h 523219"/>
              <a:gd name="connsiteX11" fmla="*/ 0 w 1607732"/>
              <a:gd name="connsiteY11" fmla="*/ 436014 h 523219"/>
              <a:gd name="connsiteX12" fmla="*/ 0 w 1607732"/>
              <a:gd name="connsiteY12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2" h="523219" fill="none" extrusionOk="0">
                <a:moveTo>
                  <a:pt x="0" y="87205"/>
                </a:moveTo>
                <a:cubicBezTo>
                  <a:pt x="-2651" y="39478"/>
                  <a:pt x="28015" y="-7609"/>
                  <a:pt x="87205" y="0"/>
                </a:cubicBezTo>
                <a:cubicBezTo>
                  <a:pt x="236352" y="-4981"/>
                  <a:pt x="431000" y="3527"/>
                  <a:pt x="579312" y="0"/>
                </a:cubicBezTo>
                <a:cubicBezTo>
                  <a:pt x="727624" y="-3527"/>
                  <a:pt x="938880" y="40202"/>
                  <a:pt x="1057086" y="0"/>
                </a:cubicBezTo>
                <a:cubicBezTo>
                  <a:pt x="1175292" y="-40202"/>
                  <a:pt x="1409737" y="34003"/>
                  <a:pt x="1520527" y="0"/>
                </a:cubicBezTo>
                <a:cubicBezTo>
                  <a:pt x="1564234" y="183"/>
                  <a:pt x="1609967" y="35013"/>
                  <a:pt x="1607732" y="87205"/>
                </a:cubicBezTo>
                <a:cubicBezTo>
                  <a:pt x="1621061" y="185821"/>
                  <a:pt x="1581985" y="287513"/>
                  <a:pt x="1607732" y="436014"/>
                </a:cubicBezTo>
                <a:cubicBezTo>
                  <a:pt x="1608926" y="486541"/>
                  <a:pt x="1563604" y="525901"/>
                  <a:pt x="1520527" y="523219"/>
                </a:cubicBezTo>
                <a:cubicBezTo>
                  <a:pt x="1321207" y="560267"/>
                  <a:pt x="1187311" y="468550"/>
                  <a:pt x="1028420" y="523219"/>
                </a:cubicBezTo>
                <a:cubicBezTo>
                  <a:pt x="869529" y="577888"/>
                  <a:pt x="802408" y="510019"/>
                  <a:pt x="593645" y="523219"/>
                </a:cubicBezTo>
                <a:cubicBezTo>
                  <a:pt x="384883" y="536419"/>
                  <a:pt x="223305" y="510176"/>
                  <a:pt x="87205" y="523219"/>
                </a:cubicBezTo>
                <a:cubicBezTo>
                  <a:pt x="48282" y="526453"/>
                  <a:pt x="1569" y="489460"/>
                  <a:pt x="0" y="436014"/>
                </a:cubicBezTo>
                <a:cubicBezTo>
                  <a:pt x="-27401" y="279605"/>
                  <a:pt x="24823" y="173103"/>
                  <a:pt x="0" y="87205"/>
                </a:cubicBezTo>
                <a:close/>
              </a:path>
              <a:path w="1607732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198107" y="-39833"/>
                  <a:pt x="382983" y="37671"/>
                  <a:pt x="593645" y="0"/>
                </a:cubicBezTo>
                <a:cubicBezTo>
                  <a:pt x="804307" y="-37671"/>
                  <a:pt x="870667" y="9349"/>
                  <a:pt x="1057086" y="0"/>
                </a:cubicBezTo>
                <a:cubicBezTo>
                  <a:pt x="1243505" y="-9349"/>
                  <a:pt x="1412089" y="25964"/>
                  <a:pt x="1520527" y="0"/>
                </a:cubicBezTo>
                <a:cubicBezTo>
                  <a:pt x="1564653" y="-13001"/>
                  <a:pt x="1608526" y="36105"/>
                  <a:pt x="1607732" y="87205"/>
                </a:cubicBezTo>
                <a:cubicBezTo>
                  <a:pt x="1636842" y="197347"/>
                  <a:pt x="1597332" y="299499"/>
                  <a:pt x="1607732" y="436014"/>
                </a:cubicBezTo>
                <a:cubicBezTo>
                  <a:pt x="1607041" y="477589"/>
                  <a:pt x="1561795" y="532799"/>
                  <a:pt x="1520527" y="523219"/>
                </a:cubicBezTo>
                <a:cubicBezTo>
                  <a:pt x="1354449" y="524275"/>
                  <a:pt x="1168512" y="471671"/>
                  <a:pt x="1071419" y="523219"/>
                </a:cubicBezTo>
                <a:cubicBezTo>
                  <a:pt x="974326" y="574767"/>
                  <a:pt x="804901" y="469984"/>
                  <a:pt x="593645" y="523219"/>
                </a:cubicBezTo>
                <a:cubicBezTo>
                  <a:pt x="382389" y="576454"/>
                  <a:pt x="330901" y="491657"/>
                  <a:pt x="87205" y="523219"/>
                </a:cubicBezTo>
                <a:cubicBezTo>
                  <a:pt x="48368" y="514004"/>
                  <a:pt x="1905" y="482948"/>
                  <a:pt x="0" y="436014"/>
                </a:cubicBezTo>
                <a:cubicBezTo>
                  <a:pt x="-8547" y="285087"/>
                  <a:pt x="21706" y="244920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Perceived Situation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BF15B8-F530-B578-8A00-0E41BFEC939F}"/>
              </a:ext>
            </a:extLst>
          </p:cNvPr>
          <p:cNvCxnSpPr>
            <a:cxnSpLocks/>
            <a:stCxn id="6" idx="2"/>
            <a:endCxn id="19" idx="0"/>
          </p:cNvCxnSpPr>
          <p:nvPr/>
        </p:nvCxnSpPr>
        <p:spPr>
          <a:xfrm flipH="1">
            <a:off x="2303219" y="2189418"/>
            <a:ext cx="1130151" cy="117861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AEB619-50A4-4D40-C33A-1E9C9449B369}"/>
              </a:ext>
            </a:extLst>
          </p:cNvPr>
          <p:cNvSpPr txBox="1"/>
          <p:nvPr/>
        </p:nvSpPr>
        <p:spPr>
          <a:xfrm>
            <a:off x="1628918" y="2667893"/>
            <a:ext cx="1322853" cy="306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Classification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81C674D-8D0F-D696-9FFB-07C346627BE5}"/>
              </a:ext>
            </a:extLst>
          </p:cNvPr>
          <p:cNvSpPr/>
          <p:nvPr/>
        </p:nvSpPr>
        <p:spPr>
          <a:xfrm>
            <a:off x="4913822" y="1772497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707BE6F-5385-B18B-2015-5E222EA91189}"/>
              </a:ext>
            </a:extLst>
          </p:cNvPr>
          <p:cNvSpPr/>
          <p:nvPr/>
        </p:nvSpPr>
        <p:spPr>
          <a:xfrm>
            <a:off x="7605647" y="1772496"/>
            <a:ext cx="1607733" cy="378242"/>
          </a:xfrm>
          <a:custGeom>
            <a:avLst/>
            <a:gdLst>
              <a:gd name="connsiteX0" fmla="*/ 0 w 1607733"/>
              <a:gd name="connsiteY0" fmla="*/ 63042 h 378242"/>
              <a:gd name="connsiteX1" fmla="*/ 63042 w 1607733"/>
              <a:gd name="connsiteY1" fmla="*/ 0 h 378242"/>
              <a:gd name="connsiteX2" fmla="*/ 571741 w 1607733"/>
              <a:gd name="connsiteY2" fmla="*/ 0 h 378242"/>
              <a:gd name="connsiteX3" fmla="*/ 1065624 w 1607733"/>
              <a:gd name="connsiteY3" fmla="*/ 0 h 378242"/>
              <a:gd name="connsiteX4" fmla="*/ 1544691 w 1607733"/>
              <a:gd name="connsiteY4" fmla="*/ 0 h 378242"/>
              <a:gd name="connsiteX5" fmla="*/ 1607733 w 1607733"/>
              <a:gd name="connsiteY5" fmla="*/ 63042 h 378242"/>
              <a:gd name="connsiteX6" fmla="*/ 1607733 w 1607733"/>
              <a:gd name="connsiteY6" fmla="*/ 315200 h 378242"/>
              <a:gd name="connsiteX7" fmla="*/ 1544691 w 1607733"/>
              <a:gd name="connsiteY7" fmla="*/ 378242 h 378242"/>
              <a:gd name="connsiteX8" fmla="*/ 1035992 w 1607733"/>
              <a:gd name="connsiteY8" fmla="*/ 378242 h 378242"/>
              <a:gd name="connsiteX9" fmla="*/ 586558 w 1607733"/>
              <a:gd name="connsiteY9" fmla="*/ 378242 h 378242"/>
              <a:gd name="connsiteX10" fmla="*/ 63042 w 1607733"/>
              <a:gd name="connsiteY10" fmla="*/ 378242 h 378242"/>
              <a:gd name="connsiteX11" fmla="*/ 0 w 1607733"/>
              <a:gd name="connsiteY11" fmla="*/ 315200 h 378242"/>
              <a:gd name="connsiteX12" fmla="*/ 0 w 1607733"/>
              <a:gd name="connsiteY12" fmla="*/ 63042 h 37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7733" h="378242" fill="none" extrusionOk="0">
                <a:moveTo>
                  <a:pt x="0" y="63042"/>
                </a:moveTo>
                <a:cubicBezTo>
                  <a:pt x="-4548" y="28972"/>
                  <a:pt x="21061" y="-4943"/>
                  <a:pt x="63042" y="0"/>
                </a:cubicBezTo>
                <a:cubicBezTo>
                  <a:pt x="289299" y="-38775"/>
                  <a:pt x="387600" y="45553"/>
                  <a:pt x="571741" y="0"/>
                </a:cubicBezTo>
                <a:cubicBezTo>
                  <a:pt x="755882" y="-45553"/>
                  <a:pt x="933369" y="36587"/>
                  <a:pt x="1065624" y="0"/>
                </a:cubicBezTo>
                <a:cubicBezTo>
                  <a:pt x="1197879" y="-36587"/>
                  <a:pt x="1409626" y="8061"/>
                  <a:pt x="1544691" y="0"/>
                </a:cubicBezTo>
                <a:cubicBezTo>
                  <a:pt x="1577537" y="81"/>
                  <a:pt x="1611486" y="21459"/>
                  <a:pt x="1607733" y="63042"/>
                </a:cubicBezTo>
                <a:cubicBezTo>
                  <a:pt x="1613318" y="188268"/>
                  <a:pt x="1607477" y="198875"/>
                  <a:pt x="1607733" y="315200"/>
                </a:cubicBezTo>
                <a:cubicBezTo>
                  <a:pt x="1611827" y="358123"/>
                  <a:pt x="1577123" y="379500"/>
                  <a:pt x="1544691" y="378242"/>
                </a:cubicBezTo>
                <a:cubicBezTo>
                  <a:pt x="1421787" y="414096"/>
                  <a:pt x="1200656" y="327452"/>
                  <a:pt x="1035992" y="378242"/>
                </a:cubicBezTo>
                <a:cubicBezTo>
                  <a:pt x="871328" y="429032"/>
                  <a:pt x="810785" y="329818"/>
                  <a:pt x="586558" y="378242"/>
                </a:cubicBezTo>
                <a:cubicBezTo>
                  <a:pt x="362331" y="426666"/>
                  <a:pt x="212322" y="364630"/>
                  <a:pt x="63042" y="378242"/>
                </a:cubicBezTo>
                <a:cubicBezTo>
                  <a:pt x="29390" y="378650"/>
                  <a:pt x="827" y="352802"/>
                  <a:pt x="0" y="315200"/>
                </a:cubicBezTo>
                <a:cubicBezTo>
                  <a:pt x="-7799" y="247966"/>
                  <a:pt x="7395" y="185811"/>
                  <a:pt x="0" y="63042"/>
                </a:cubicBezTo>
                <a:close/>
              </a:path>
              <a:path w="1607733" h="378242" stroke="0" extrusionOk="0">
                <a:moveTo>
                  <a:pt x="0" y="63042"/>
                </a:moveTo>
                <a:cubicBezTo>
                  <a:pt x="-6877" y="23983"/>
                  <a:pt x="24531" y="1387"/>
                  <a:pt x="63042" y="0"/>
                </a:cubicBezTo>
                <a:cubicBezTo>
                  <a:pt x="276219" y="-38925"/>
                  <a:pt x="386382" y="36620"/>
                  <a:pt x="586558" y="0"/>
                </a:cubicBezTo>
                <a:cubicBezTo>
                  <a:pt x="786734" y="-36620"/>
                  <a:pt x="957495" y="52943"/>
                  <a:pt x="1065624" y="0"/>
                </a:cubicBezTo>
                <a:cubicBezTo>
                  <a:pt x="1173753" y="-52943"/>
                  <a:pt x="1359609" y="40338"/>
                  <a:pt x="1544691" y="0"/>
                </a:cubicBezTo>
                <a:cubicBezTo>
                  <a:pt x="1578002" y="-4850"/>
                  <a:pt x="1609385" y="22110"/>
                  <a:pt x="1607733" y="63042"/>
                </a:cubicBezTo>
                <a:cubicBezTo>
                  <a:pt x="1626469" y="136244"/>
                  <a:pt x="1604211" y="216506"/>
                  <a:pt x="1607733" y="315200"/>
                </a:cubicBezTo>
                <a:cubicBezTo>
                  <a:pt x="1607335" y="346225"/>
                  <a:pt x="1575371" y="383992"/>
                  <a:pt x="1544691" y="378242"/>
                </a:cubicBezTo>
                <a:cubicBezTo>
                  <a:pt x="1409686" y="381392"/>
                  <a:pt x="1187381" y="334155"/>
                  <a:pt x="1080441" y="378242"/>
                </a:cubicBezTo>
                <a:cubicBezTo>
                  <a:pt x="973501" y="422329"/>
                  <a:pt x="739147" y="350521"/>
                  <a:pt x="586558" y="378242"/>
                </a:cubicBezTo>
                <a:cubicBezTo>
                  <a:pt x="433969" y="405963"/>
                  <a:pt x="317112" y="354582"/>
                  <a:pt x="63042" y="378242"/>
                </a:cubicBezTo>
                <a:cubicBezTo>
                  <a:pt x="35525" y="371028"/>
                  <a:pt x="2182" y="348610"/>
                  <a:pt x="0" y="315200"/>
                </a:cubicBezTo>
                <a:cubicBezTo>
                  <a:pt x="-26711" y="210135"/>
                  <a:pt x="22447" y="136482"/>
                  <a:pt x="0" y="63042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Consequence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EDF7BB-83C4-4EDF-F4A2-F5657D860913}"/>
              </a:ext>
            </a:extLst>
          </p:cNvPr>
          <p:cNvCxnSpPr>
            <a:cxnSpLocks/>
            <a:stCxn id="20" idx="0"/>
            <a:endCxn id="12" idx="2"/>
          </p:cNvCxnSpPr>
          <p:nvPr/>
        </p:nvCxnSpPr>
        <p:spPr>
          <a:xfrm flipV="1">
            <a:off x="5707613" y="2150739"/>
            <a:ext cx="10076" cy="121758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B01F10-D2BA-729D-F004-511610581DA3}"/>
              </a:ext>
            </a:extLst>
          </p:cNvPr>
          <p:cNvCxnSpPr>
            <a:cxnSpLocks/>
            <a:stCxn id="21" idx="0"/>
            <a:endCxn id="13" idx="2"/>
          </p:cNvCxnSpPr>
          <p:nvPr/>
        </p:nvCxnSpPr>
        <p:spPr>
          <a:xfrm flipV="1">
            <a:off x="8389732" y="2150738"/>
            <a:ext cx="19782" cy="1217584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130DDFE-8A29-7735-A3D8-A03B976B4BF6}"/>
              </a:ext>
            </a:extLst>
          </p:cNvPr>
          <p:cNvSpPr txBox="1"/>
          <p:nvPr/>
        </p:nvSpPr>
        <p:spPr>
          <a:xfrm>
            <a:off x="4182569" y="259082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Implementation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178531-D04E-A055-A5D6-584559B96C18}"/>
              </a:ext>
            </a:extLst>
          </p:cNvPr>
          <p:cNvSpPr txBox="1"/>
          <p:nvPr/>
        </p:nvSpPr>
        <p:spPr>
          <a:xfrm>
            <a:off x="8515842" y="2278797"/>
            <a:ext cx="1069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Follow-up and track deviations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44179DB-9589-D844-F827-5B8A07798CAD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6521555" y="1961617"/>
            <a:ext cx="1084092" cy="1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7F76C2-4973-FE50-9410-8A5FCF8AFFCE}"/>
              </a:ext>
            </a:extLst>
          </p:cNvPr>
          <p:cNvCxnSpPr>
            <a:cxnSpLocks/>
          </p:cNvCxnSpPr>
          <p:nvPr/>
        </p:nvCxnSpPr>
        <p:spPr>
          <a:xfrm>
            <a:off x="3038885" y="5719385"/>
            <a:ext cx="1262380" cy="0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14E6D0-7414-47DA-84CA-460E65363409}"/>
              </a:ext>
            </a:extLst>
          </p:cNvPr>
          <p:cNvCxnSpPr>
            <a:cxnSpLocks/>
          </p:cNvCxnSpPr>
          <p:nvPr/>
        </p:nvCxnSpPr>
        <p:spPr>
          <a:xfrm>
            <a:off x="5995659" y="5703885"/>
            <a:ext cx="1262379" cy="0"/>
          </a:xfrm>
          <a:prstGeom prst="straightConnector1">
            <a:avLst/>
          </a:prstGeom>
          <a:ln w="603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E898D30-0451-A77C-31F7-299F7490F5F4}"/>
              </a:ext>
            </a:extLst>
          </p:cNvPr>
          <p:cNvGrpSpPr/>
          <p:nvPr/>
        </p:nvGrpSpPr>
        <p:grpSpPr>
          <a:xfrm>
            <a:off x="940211" y="4900205"/>
            <a:ext cx="8445374" cy="1452080"/>
            <a:chOff x="940211" y="4962196"/>
            <a:chExt cx="7878335" cy="145208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6941B99-2B28-21DA-AEA3-D3F91B1CD122}"/>
                </a:ext>
              </a:extLst>
            </p:cNvPr>
            <p:cNvGrpSpPr/>
            <p:nvPr/>
          </p:nvGrpSpPr>
          <p:grpSpPr>
            <a:xfrm>
              <a:off x="1282506" y="5446660"/>
              <a:ext cx="1800527" cy="689579"/>
              <a:chOff x="1629904" y="2104566"/>
              <a:chExt cx="1800527" cy="689579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49857299-23A7-CEBC-67F8-A784DD7E80EE}"/>
                  </a:ext>
                </a:extLst>
              </p:cNvPr>
              <p:cNvSpPr/>
              <p:nvPr/>
            </p:nvSpPr>
            <p:spPr>
              <a:xfrm>
                <a:off x="1629904" y="2104566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48456 w 1523909"/>
                  <a:gd name="connsiteY2" fmla="*/ 0 h 483455"/>
                  <a:gd name="connsiteX3" fmla="*/ 1002708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975453 w 1523909"/>
                  <a:gd name="connsiteY8" fmla="*/ 483455 h 483455"/>
                  <a:gd name="connsiteX9" fmla="*/ 562084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-4660" y="36841"/>
                      <a:pt x="30746" y="-3678"/>
                      <a:pt x="80577" y="0"/>
                    </a:cubicBezTo>
                    <a:cubicBezTo>
                      <a:pt x="248895" y="-47296"/>
                      <a:pt x="421663" y="1920"/>
                      <a:pt x="548456" y="0"/>
                    </a:cubicBezTo>
                    <a:cubicBezTo>
                      <a:pt x="675249" y="-1920"/>
                      <a:pt x="898732" y="38994"/>
                      <a:pt x="1002708" y="0"/>
                    </a:cubicBezTo>
                    <a:cubicBezTo>
                      <a:pt x="1106684" y="-38994"/>
                      <a:pt x="1298499" y="33901"/>
                      <a:pt x="1443332" y="0"/>
                    </a:cubicBezTo>
                    <a:cubicBezTo>
                      <a:pt x="1483136" y="193"/>
                      <a:pt x="1527780" y="29098"/>
                      <a:pt x="1523909" y="80577"/>
                    </a:cubicBezTo>
                    <a:cubicBezTo>
                      <a:pt x="1551479" y="238629"/>
                      <a:pt x="1514972" y="280593"/>
                      <a:pt x="1523909" y="402878"/>
                    </a:cubicBezTo>
                    <a:cubicBezTo>
                      <a:pt x="1529816" y="459075"/>
                      <a:pt x="1482489" y="486273"/>
                      <a:pt x="1443332" y="483455"/>
                    </a:cubicBezTo>
                    <a:cubicBezTo>
                      <a:pt x="1260139" y="521382"/>
                      <a:pt x="1151430" y="467079"/>
                      <a:pt x="975453" y="483455"/>
                    </a:cubicBezTo>
                    <a:cubicBezTo>
                      <a:pt x="799476" y="499831"/>
                      <a:pt x="706637" y="450318"/>
                      <a:pt x="562084" y="483455"/>
                    </a:cubicBezTo>
                    <a:cubicBezTo>
                      <a:pt x="417531" y="516592"/>
                      <a:pt x="314590" y="444140"/>
                      <a:pt x="80577" y="483455"/>
                    </a:cubicBezTo>
                    <a:cubicBezTo>
                      <a:pt x="41251" y="485266"/>
                      <a:pt x="2836" y="456933"/>
                      <a:pt x="0" y="402878"/>
                    </a:cubicBezTo>
                    <a:cubicBezTo>
                      <a:pt x="-26118" y="248379"/>
                      <a:pt x="30839" y="194232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-7546" y="31421"/>
                      <a:pt x="33427" y="994"/>
                      <a:pt x="80577" y="0"/>
                    </a:cubicBezTo>
                    <a:cubicBezTo>
                      <a:pt x="196145" y="-21650"/>
                      <a:pt x="423367" y="5018"/>
                      <a:pt x="562084" y="0"/>
                    </a:cubicBezTo>
                    <a:cubicBezTo>
                      <a:pt x="700801" y="-5018"/>
                      <a:pt x="885465" y="445"/>
                      <a:pt x="1002708" y="0"/>
                    </a:cubicBezTo>
                    <a:cubicBezTo>
                      <a:pt x="1119951" y="-445"/>
                      <a:pt x="1337777" y="6358"/>
                      <a:pt x="1443332" y="0"/>
                    </a:cubicBezTo>
                    <a:cubicBezTo>
                      <a:pt x="1486408" y="-4590"/>
                      <a:pt x="1524560" y="33666"/>
                      <a:pt x="1523909" y="80577"/>
                    </a:cubicBezTo>
                    <a:cubicBezTo>
                      <a:pt x="1560671" y="171853"/>
                      <a:pt x="1512543" y="268182"/>
                      <a:pt x="1523909" y="402878"/>
                    </a:cubicBezTo>
                    <a:cubicBezTo>
                      <a:pt x="1523708" y="445466"/>
                      <a:pt x="1485167" y="487160"/>
                      <a:pt x="1443332" y="483455"/>
                    </a:cubicBezTo>
                    <a:cubicBezTo>
                      <a:pt x="1283001" y="509583"/>
                      <a:pt x="1222043" y="469250"/>
                      <a:pt x="1016335" y="483455"/>
                    </a:cubicBezTo>
                    <a:cubicBezTo>
                      <a:pt x="810627" y="497660"/>
                      <a:pt x="787051" y="447481"/>
                      <a:pt x="562084" y="483455"/>
                    </a:cubicBezTo>
                    <a:cubicBezTo>
                      <a:pt x="337117" y="519429"/>
                      <a:pt x="296373" y="442875"/>
                      <a:pt x="80577" y="483455"/>
                    </a:cubicBezTo>
                    <a:cubicBezTo>
                      <a:pt x="45121" y="474517"/>
                      <a:pt x="9725" y="441108"/>
                      <a:pt x="0" y="402878"/>
                    </a:cubicBezTo>
                    <a:cubicBezTo>
                      <a:pt x="-37056" y="297725"/>
                      <a:pt x="29082" y="23695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Situation</a:t>
                </a:r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7C664A6B-5236-BDD8-DE6C-488C9E9A1411}"/>
                  </a:ext>
                </a:extLst>
              </p:cNvPr>
              <p:cNvSpPr/>
              <p:nvPr/>
            </p:nvSpPr>
            <p:spPr>
              <a:xfrm>
                <a:off x="1768213" y="2207628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48456 w 1523909"/>
                  <a:gd name="connsiteY2" fmla="*/ 0 h 483455"/>
                  <a:gd name="connsiteX3" fmla="*/ 1002708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975453 w 1523909"/>
                  <a:gd name="connsiteY8" fmla="*/ 483455 h 483455"/>
                  <a:gd name="connsiteX9" fmla="*/ 562084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-4660" y="36841"/>
                      <a:pt x="30746" y="-3678"/>
                      <a:pt x="80577" y="0"/>
                    </a:cubicBezTo>
                    <a:cubicBezTo>
                      <a:pt x="248895" y="-47296"/>
                      <a:pt x="421663" y="1920"/>
                      <a:pt x="548456" y="0"/>
                    </a:cubicBezTo>
                    <a:cubicBezTo>
                      <a:pt x="675249" y="-1920"/>
                      <a:pt x="898732" y="38994"/>
                      <a:pt x="1002708" y="0"/>
                    </a:cubicBezTo>
                    <a:cubicBezTo>
                      <a:pt x="1106684" y="-38994"/>
                      <a:pt x="1298499" y="33901"/>
                      <a:pt x="1443332" y="0"/>
                    </a:cubicBezTo>
                    <a:cubicBezTo>
                      <a:pt x="1483136" y="193"/>
                      <a:pt x="1527780" y="29098"/>
                      <a:pt x="1523909" y="80577"/>
                    </a:cubicBezTo>
                    <a:cubicBezTo>
                      <a:pt x="1551479" y="238629"/>
                      <a:pt x="1514972" y="280593"/>
                      <a:pt x="1523909" y="402878"/>
                    </a:cubicBezTo>
                    <a:cubicBezTo>
                      <a:pt x="1529816" y="459075"/>
                      <a:pt x="1482489" y="486273"/>
                      <a:pt x="1443332" y="483455"/>
                    </a:cubicBezTo>
                    <a:cubicBezTo>
                      <a:pt x="1260139" y="521382"/>
                      <a:pt x="1151430" y="467079"/>
                      <a:pt x="975453" y="483455"/>
                    </a:cubicBezTo>
                    <a:cubicBezTo>
                      <a:pt x="799476" y="499831"/>
                      <a:pt x="706637" y="450318"/>
                      <a:pt x="562084" y="483455"/>
                    </a:cubicBezTo>
                    <a:cubicBezTo>
                      <a:pt x="417531" y="516592"/>
                      <a:pt x="314590" y="444140"/>
                      <a:pt x="80577" y="483455"/>
                    </a:cubicBezTo>
                    <a:cubicBezTo>
                      <a:pt x="41251" y="485266"/>
                      <a:pt x="2836" y="456933"/>
                      <a:pt x="0" y="402878"/>
                    </a:cubicBezTo>
                    <a:cubicBezTo>
                      <a:pt x="-26118" y="248379"/>
                      <a:pt x="30839" y="194232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-7546" y="31421"/>
                      <a:pt x="33427" y="994"/>
                      <a:pt x="80577" y="0"/>
                    </a:cubicBezTo>
                    <a:cubicBezTo>
                      <a:pt x="196145" y="-21650"/>
                      <a:pt x="423367" y="5018"/>
                      <a:pt x="562084" y="0"/>
                    </a:cubicBezTo>
                    <a:cubicBezTo>
                      <a:pt x="700801" y="-5018"/>
                      <a:pt x="885465" y="445"/>
                      <a:pt x="1002708" y="0"/>
                    </a:cubicBezTo>
                    <a:cubicBezTo>
                      <a:pt x="1119951" y="-445"/>
                      <a:pt x="1337777" y="6358"/>
                      <a:pt x="1443332" y="0"/>
                    </a:cubicBezTo>
                    <a:cubicBezTo>
                      <a:pt x="1486408" y="-4590"/>
                      <a:pt x="1524560" y="33666"/>
                      <a:pt x="1523909" y="80577"/>
                    </a:cubicBezTo>
                    <a:cubicBezTo>
                      <a:pt x="1560671" y="171853"/>
                      <a:pt x="1512543" y="268182"/>
                      <a:pt x="1523909" y="402878"/>
                    </a:cubicBezTo>
                    <a:cubicBezTo>
                      <a:pt x="1523708" y="445466"/>
                      <a:pt x="1485167" y="487160"/>
                      <a:pt x="1443332" y="483455"/>
                    </a:cubicBezTo>
                    <a:cubicBezTo>
                      <a:pt x="1283001" y="509583"/>
                      <a:pt x="1222043" y="469250"/>
                      <a:pt x="1016335" y="483455"/>
                    </a:cubicBezTo>
                    <a:cubicBezTo>
                      <a:pt x="810627" y="497660"/>
                      <a:pt x="787051" y="447481"/>
                      <a:pt x="562084" y="483455"/>
                    </a:cubicBezTo>
                    <a:cubicBezTo>
                      <a:pt x="337117" y="519429"/>
                      <a:pt x="296373" y="442875"/>
                      <a:pt x="80577" y="483455"/>
                    </a:cubicBezTo>
                    <a:cubicBezTo>
                      <a:pt x="45121" y="474517"/>
                      <a:pt x="9725" y="441108"/>
                      <a:pt x="0" y="402878"/>
                    </a:cubicBezTo>
                    <a:cubicBezTo>
                      <a:pt x="-37056" y="297725"/>
                      <a:pt x="29082" y="23695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Situation</a:t>
                </a: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3544A41C-0618-76A5-6AD5-41174485ECD6}"/>
                  </a:ext>
                </a:extLst>
              </p:cNvPr>
              <p:cNvSpPr/>
              <p:nvPr/>
            </p:nvSpPr>
            <p:spPr>
              <a:xfrm>
                <a:off x="1906522" y="2310690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48456 w 1523909"/>
                  <a:gd name="connsiteY2" fmla="*/ 0 h 483455"/>
                  <a:gd name="connsiteX3" fmla="*/ 1002708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975453 w 1523909"/>
                  <a:gd name="connsiteY8" fmla="*/ 483455 h 483455"/>
                  <a:gd name="connsiteX9" fmla="*/ 562084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-4660" y="36841"/>
                      <a:pt x="30746" y="-3678"/>
                      <a:pt x="80577" y="0"/>
                    </a:cubicBezTo>
                    <a:cubicBezTo>
                      <a:pt x="248895" y="-47296"/>
                      <a:pt x="421663" y="1920"/>
                      <a:pt x="548456" y="0"/>
                    </a:cubicBezTo>
                    <a:cubicBezTo>
                      <a:pt x="675249" y="-1920"/>
                      <a:pt x="898732" y="38994"/>
                      <a:pt x="1002708" y="0"/>
                    </a:cubicBezTo>
                    <a:cubicBezTo>
                      <a:pt x="1106684" y="-38994"/>
                      <a:pt x="1298499" y="33901"/>
                      <a:pt x="1443332" y="0"/>
                    </a:cubicBezTo>
                    <a:cubicBezTo>
                      <a:pt x="1483136" y="193"/>
                      <a:pt x="1527780" y="29098"/>
                      <a:pt x="1523909" y="80577"/>
                    </a:cubicBezTo>
                    <a:cubicBezTo>
                      <a:pt x="1551479" y="238629"/>
                      <a:pt x="1514972" y="280593"/>
                      <a:pt x="1523909" y="402878"/>
                    </a:cubicBezTo>
                    <a:cubicBezTo>
                      <a:pt x="1529816" y="459075"/>
                      <a:pt x="1482489" y="486273"/>
                      <a:pt x="1443332" y="483455"/>
                    </a:cubicBezTo>
                    <a:cubicBezTo>
                      <a:pt x="1260139" y="521382"/>
                      <a:pt x="1151430" y="467079"/>
                      <a:pt x="975453" y="483455"/>
                    </a:cubicBezTo>
                    <a:cubicBezTo>
                      <a:pt x="799476" y="499831"/>
                      <a:pt x="706637" y="450318"/>
                      <a:pt x="562084" y="483455"/>
                    </a:cubicBezTo>
                    <a:cubicBezTo>
                      <a:pt x="417531" y="516592"/>
                      <a:pt x="314590" y="444140"/>
                      <a:pt x="80577" y="483455"/>
                    </a:cubicBezTo>
                    <a:cubicBezTo>
                      <a:pt x="41251" y="485266"/>
                      <a:pt x="2836" y="456933"/>
                      <a:pt x="0" y="402878"/>
                    </a:cubicBezTo>
                    <a:cubicBezTo>
                      <a:pt x="-26118" y="248379"/>
                      <a:pt x="30839" y="194232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-7546" y="31421"/>
                      <a:pt x="33427" y="994"/>
                      <a:pt x="80577" y="0"/>
                    </a:cubicBezTo>
                    <a:cubicBezTo>
                      <a:pt x="196145" y="-21650"/>
                      <a:pt x="423367" y="5018"/>
                      <a:pt x="562084" y="0"/>
                    </a:cubicBezTo>
                    <a:cubicBezTo>
                      <a:pt x="700801" y="-5018"/>
                      <a:pt x="885465" y="445"/>
                      <a:pt x="1002708" y="0"/>
                    </a:cubicBezTo>
                    <a:cubicBezTo>
                      <a:pt x="1119951" y="-445"/>
                      <a:pt x="1337777" y="6358"/>
                      <a:pt x="1443332" y="0"/>
                    </a:cubicBezTo>
                    <a:cubicBezTo>
                      <a:pt x="1486408" y="-4590"/>
                      <a:pt x="1524560" y="33666"/>
                      <a:pt x="1523909" y="80577"/>
                    </a:cubicBezTo>
                    <a:cubicBezTo>
                      <a:pt x="1560671" y="171853"/>
                      <a:pt x="1512543" y="268182"/>
                      <a:pt x="1523909" y="402878"/>
                    </a:cubicBezTo>
                    <a:cubicBezTo>
                      <a:pt x="1523708" y="445466"/>
                      <a:pt x="1485167" y="487160"/>
                      <a:pt x="1443332" y="483455"/>
                    </a:cubicBezTo>
                    <a:cubicBezTo>
                      <a:pt x="1283001" y="509583"/>
                      <a:pt x="1222043" y="469250"/>
                      <a:pt x="1016335" y="483455"/>
                    </a:cubicBezTo>
                    <a:cubicBezTo>
                      <a:pt x="810627" y="497660"/>
                      <a:pt x="787051" y="447481"/>
                      <a:pt x="562084" y="483455"/>
                    </a:cubicBezTo>
                    <a:cubicBezTo>
                      <a:pt x="337117" y="519429"/>
                      <a:pt x="296373" y="442875"/>
                      <a:pt x="80577" y="483455"/>
                    </a:cubicBezTo>
                    <a:cubicBezTo>
                      <a:pt x="45121" y="474517"/>
                      <a:pt x="9725" y="441108"/>
                      <a:pt x="0" y="402878"/>
                    </a:cubicBezTo>
                    <a:cubicBezTo>
                      <a:pt x="-37056" y="297725"/>
                      <a:pt x="29082" y="23695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Situation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27B472A-3BD6-F37E-D474-AC16A68D22F5}"/>
                </a:ext>
              </a:extLst>
            </p:cNvPr>
            <p:cNvGrpSpPr/>
            <p:nvPr/>
          </p:nvGrpSpPr>
          <p:grpSpPr>
            <a:xfrm>
              <a:off x="4068795" y="5446660"/>
              <a:ext cx="1800526" cy="689579"/>
              <a:chOff x="4416193" y="2104566"/>
              <a:chExt cx="1800526" cy="689579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4D8FB127-A25C-8D35-F1F5-537AAC0A9010}"/>
                  </a:ext>
                </a:extLst>
              </p:cNvPr>
              <p:cNvSpPr/>
              <p:nvPr/>
            </p:nvSpPr>
            <p:spPr>
              <a:xfrm>
                <a:off x="4416193" y="2104566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48456 w 1523909"/>
                  <a:gd name="connsiteY2" fmla="*/ 0 h 483455"/>
                  <a:gd name="connsiteX3" fmla="*/ 1002708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975453 w 1523909"/>
                  <a:gd name="connsiteY8" fmla="*/ 483455 h 483455"/>
                  <a:gd name="connsiteX9" fmla="*/ 562084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-4660" y="36841"/>
                      <a:pt x="30746" y="-3678"/>
                      <a:pt x="80577" y="0"/>
                    </a:cubicBezTo>
                    <a:cubicBezTo>
                      <a:pt x="248895" y="-47296"/>
                      <a:pt x="421663" y="1920"/>
                      <a:pt x="548456" y="0"/>
                    </a:cubicBezTo>
                    <a:cubicBezTo>
                      <a:pt x="675249" y="-1920"/>
                      <a:pt x="898732" y="38994"/>
                      <a:pt x="1002708" y="0"/>
                    </a:cubicBezTo>
                    <a:cubicBezTo>
                      <a:pt x="1106684" y="-38994"/>
                      <a:pt x="1298499" y="33901"/>
                      <a:pt x="1443332" y="0"/>
                    </a:cubicBezTo>
                    <a:cubicBezTo>
                      <a:pt x="1483136" y="193"/>
                      <a:pt x="1527780" y="29098"/>
                      <a:pt x="1523909" y="80577"/>
                    </a:cubicBezTo>
                    <a:cubicBezTo>
                      <a:pt x="1551479" y="238629"/>
                      <a:pt x="1514972" y="280593"/>
                      <a:pt x="1523909" y="402878"/>
                    </a:cubicBezTo>
                    <a:cubicBezTo>
                      <a:pt x="1529816" y="459075"/>
                      <a:pt x="1482489" y="486273"/>
                      <a:pt x="1443332" y="483455"/>
                    </a:cubicBezTo>
                    <a:cubicBezTo>
                      <a:pt x="1260139" y="521382"/>
                      <a:pt x="1151430" y="467079"/>
                      <a:pt x="975453" y="483455"/>
                    </a:cubicBezTo>
                    <a:cubicBezTo>
                      <a:pt x="799476" y="499831"/>
                      <a:pt x="706637" y="450318"/>
                      <a:pt x="562084" y="483455"/>
                    </a:cubicBezTo>
                    <a:cubicBezTo>
                      <a:pt x="417531" y="516592"/>
                      <a:pt x="314590" y="444140"/>
                      <a:pt x="80577" y="483455"/>
                    </a:cubicBezTo>
                    <a:cubicBezTo>
                      <a:pt x="41251" y="485266"/>
                      <a:pt x="2836" y="456933"/>
                      <a:pt x="0" y="402878"/>
                    </a:cubicBezTo>
                    <a:cubicBezTo>
                      <a:pt x="-26118" y="248379"/>
                      <a:pt x="30839" y="194232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-7546" y="31421"/>
                      <a:pt x="33427" y="994"/>
                      <a:pt x="80577" y="0"/>
                    </a:cubicBezTo>
                    <a:cubicBezTo>
                      <a:pt x="196145" y="-21650"/>
                      <a:pt x="423367" y="5018"/>
                      <a:pt x="562084" y="0"/>
                    </a:cubicBezTo>
                    <a:cubicBezTo>
                      <a:pt x="700801" y="-5018"/>
                      <a:pt x="885465" y="445"/>
                      <a:pt x="1002708" y="0"/>
                    </a:cubicBezTo>
                    <a:cubicBezTo>
                      <a:pt x="1119951" y="-445"/>
                      <a:pt x="1337777" y="6358"/>
                      <a:pt x="1443332" y="0"/>
                    </a:cubicBezTo>
                    <a:cubicBezTo>
                      <a:pt x="1486408" y="-4590"/>
                      <a:pt x="1524560" y="33666"/>
                      <a:pt x="1523909" y="80577"/>
                    </a:cubicBezTo>
                    <a:cubicBezTo>
                      <a:pt x="1560671" y="171853"/>
                      <a:pt x="1512543" y="268182"/>
                      <a:pt x="1523909" y="402878"/>
                    </a:cubicBezTo>
                    <a:cubicBezTo>
                      <a:pt x="1523708" y="445466"/>
                      <a:pt x="1485167" y="487160"/>
                      <a:pt x="1443332" y="483455"/>
                    </a:cubicBezTo>
                    <a:cubicBezTo>
                      <a:pt x="1283001" y="509583"/>
                      <a:pt x="1222043" y="469250"/>
                      <a:pt x="1016335" y="483455"/>
                    </a:cubicBezTo>
                    <a:cubicBezTo>
                      <a:pt x="810627" y="497660"/>
                      <a:pt x="787051" y="447481"/>
                      <a:pt x="562084" y="483455"/>
                    </a:cubicBezTo>
                    <a:cubicBezTo>
                      <a:pt x="337117" y="519429"/>
                      <a:pt x="296373" y="442875"/>
                      <a:pt x="80577" y="483455"/>
                    </a:cubicBezTo>
                    <a:cubicBezTo>
                      <a:pt x="45121" y="474517"/>
                      <a:pt x="9725" y="441108"/>
                      <a:pt x="0" y="402878"/>
                    </a:cubicBezTo>
                    <a:cubicBezTo>
                      <a:pt x="-37056" y="297725"/>
                      <a:pt x="29082" y="23695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Action</a:t>
                </a: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774CF19D-2813-78D6-5098-8404D3EABFBA}"/>
                  </a:ext>
                </a:extLst>
              </p:cNvPr>
              <p:cNvSpPr/>
              <p:nvPr/>
            </p:nvSpPr>
            <p:spPr>
              <a:xfrm>
                <a:off x="4554501" y="2207628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48456 w 1523909"/>
                  <a:gd name="connsiteY2" fmla="*/ 0 h 483455"/>
                  <a:gd name="connsiteX3" fmla="*/ 1002708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975453 w 1523909"/>
                  <a:gd name="connsiteY8" fmla="*/ 483455 h 483455"/>
                  <a:gd name="connsiteX9" fmla="*/ 562084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-4660" y="36841"/>
                      <a:pt x="30746" y="-3678"/>
                      <a:pt x="80577" y="0"/>
                    </a:cubicBezTo>
                    <a:cubicBezTo>
                      <a:pt x="248895" y="-47296"/>
                      <a:pt x="421663" y="1920"/>
                      <a:pt x="548456" y="0"/>
                    </a:cubicBezTo>
                    <a:cubicBezTo>
                      <a:pt x="675249" y="-1920"/>
                      <a:pt x="898732" y="38994"/>
                      <a:pt x="1002708" y="0"/>
                    </a:cubicBezTo>
                    <a:cubicBezTo>
                      <a:pt x="1106684" y="-38994"/>
                      <a:pt x="1298499" y="33901"/>
                      <a:pt x="1443332" y="0"/>
                    </a:cubicBezTo>
                    <a:cubicBezTo>
                      <a:pt x="1483136" y="193"/>
                      <a:pt x="1527780" y="29098"/>
                      <a:pt x="1523909" y="80577"/>
                    </a:cubicBezTo>
                    <a:cubicBezTo>
                      <a:pt x="1551479" y="238629"/>
                      <a:pt x="1514972" y="280593"/>
                      <a:pt x="1523909" y="402878"/>
                    </a:cubicBezTo>
                    <a:cubicBezTo>
                      <a:pt x="1529816" y="459075"/>
                      <a:pt x="1482489" y="486273"/>
                      <a:pt x="1443332" y="483455"/>
                    </a:cubicBezTo>
                    <a:cubicBezTo>
                      <a:pt x="1260139" y="521382"/>
                      <a:pt x="1151430" y="467079"/>
                      <a:pt x="975453" y="483455"/>
                    </a:cubicBezTo>
                    <a:cubicBezTo>
                      <a:pt x="799476" y="499831"/>
                      <a:pt x="706637" y="450318"/>
                      <a:pt x="562084" y="483455"/>
                    </a:cubicBezTo>
                    <a:cubicBezTo>
                      <a:pt x="417531" y="516592"/>
                      <a:pt x="314590" y="444140"/>
                      <a:pt x="80577" y="483455"/>
                    </a:cubicBezTo>
                    <a:cubicBezTo>
                      <a:pt x="41251" y="485266"/>
                      <a:pt x="2836" y="456933"/>
                      <a:pt x="0" y="402878"/>
                    </a:cubicBezTo>
                    <a:cubicBezTo>
                      <a:pt x="-26118" y="248379"/>
                      <a:pt x="30839" y="194232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-7546" y="31421"/>
                      <a:pt x="33427" y="994"/>
                      <a:pt x="80577" y="0"/>
                    </a:cubicBezTo>
                    <a:cubicBezTo>
                      <a:pt x="196145" y="-21650"/>
                      <a:pt x="423367" y="5018"/>
                      <a:pt x="562084" y="0"/>
                    </a:cubicBezTo>
                    <a:cubicBezTo>
                      <a:pt x="700801" y="-5018"/>
                      <a:pt x="885465" y="445"/>
                      <a:pt x="1002708" y="0"/>
                    </a:cubicBezTo>
                    <a:cubicBezTo>
                      <a:pt x="1119951" y="-445"/>
                      <a:pt x="1337777" y="6358"/>
                      <a:pt x="1443332" y="0"/>
                    </a:cubicBezTo>
                    <a:cubicBezTo>
                      <a:pt x="1486408" y="-4590"/>
                      <a:pt x="1524560" y="33666"/>
                      <a:pt x="1523909" y="80577"/>
                    </a:cubicBezTo>
                    <a:cubicBezTo>
                      <a:pt x="1560671" y="171853"/>
                      <a:pt x="1512543" y="268182"/>
                      <a:pt x="1523909" y="402878"/>
                    </a:cubicBezTo>
                    <a:cubicBezTo>
                      <a:pt x="1523708" y="445466"/>
                      <a:pt x="1485167" y="487160"/>
                      <a:pt x="1443332" y="483455"/>
                    </a:cubicBezTo>
                    <a:cubicBezTo>
                      <a:pt x="1283001" y="509583"/>
                      <a:pt x="1222043" y="469250"/>
                      <a:pt x="1016335" y="483455"/>
                    </a:cubicBezTo>
                    <a:cubicBezTo>
                      <a:pt x="810627" y="497660"/>
                      <a:pt x="787051" y="447481"/>
                      <a:pt x="562084" y="483455"/>
                    </a:cubicBezTo>
                    <a:cubicBezTo>
                      <a:pt x="337117" y="519429"/>
                      <a:pt x="296373" y="442875"/>
                      <a:pt x="80577" y="483455"/>
                    </a:cubicBezTo>
                    <a:cubicBezTo>
                      <a:pt x="45121" y="474517"/>
                      <a:pt x="9725" y="441108"/>
                      <a:pt x="0" y="402878"/>
                    </a:cubicBezTo>
                    <a:cubicBezTo>
                      <a:pt x="-37056" y="297725"/>
                      <a:pt x="29082" y="23695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Action</a:t>
                </a:r>
              </a:p>
            </p:txBody>
          </p:sp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61F9037-D75E-2495-47B0-647098CBA8FD}"/>
                  </a:ext>
                </a:extLst>
              </p:cNvPr>
              <p:cNvSpPr/>
              <p:nvPr/>
            </p:nvSpPr>
            <p:spPr>
              <a:xfrm>
                <a:off x="4692810" y="2310690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48456 w 1523909"/>
                  <a:gd name="connsiteY2" fmla="*/ 0 h 483455"/>
                  <a:gd name="connsiteX3" fmla="*/ 1002708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975453 w 1523909"/>
                  <a:gd name="connsiteY8" fmla="*/ 483455 h 483455"/>
                  <a:gd name="connsiteX9" fmla="*/ 562084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-4660" y="36841"/>
                      <a:pt x="30746" y="-3678"/>
                      <a:pt x="80577" y="0"/>
                    </a:cubicBezTo>
                    <a:cubicBezTo>
                      <a:pt x="248895" y="-47296"/>
                      <a:pt x="421663" y="1920"/>
                      <a:pt x="548456" y="0"/>
                    </a:cubicBezTo>
                    <a:cubicBezTo>
                      <a:pt x="675249" y="-1920"/>
                      <a:pt x="898732" y="38994"/>
                      <a:pt x="1002708" y="0"/>
                    </a:cubicBezTo>
                    <a:cubicBezTo>
                      <a:pt x="1106684" y="-38994"/>
                      <a:pt x="1298499" y="33901"/>
                      <a:pt x="1443332" y="0"/>
                    </a:cubicBezTo>
                    <a:cubicBezTo>
                      <a:pt x="1483136" y="193"/>
                      <a:pt x="1527780" y="29098"/>
                      <a:pt x="1523909" y="80577"/>
                    </a:cubicBezTo>
                    <a:cubicBezTo>
                      <a:pt x="1551479" y="238629"/>
                      <a:pt x="1514972" y="280593"/>
                      <a:pt x="1523909" y="402878"/>
                    </a:cubicBezTo>
                    <a:cubicBezTo>
                      <a:pt x="1529816" y="459075"/>
                      <a:pt x="1482489" y="486273"/>
                      <a:pt x="1443332" y="483455"/>
                    </a:cubicBezTo>
                    <a:cubicBezTo>
                      <a:pt x="1260139" y="521382"/>
                      <a:pt x="1151430" y="467079"/>
                      <a:pt x="975453" y="483455"/>
                    </a:cubicBezTo>
                    <a:cubicBezTo>
                      <a:pt x="799476" y="499831"/>
                      <a:pt x="706637" y="450318"/>
                      <a:pt x="562084" y="483455"/>
                    </a:cubicBezTo>
                    <a:cubicBezTo>
                      <a:pt x="417531" y="516592"/>
                      <a:pt x="314590" y="444140"/>
                      <a:pt x="80577" y="483455"/>
                    </a:cubicBezTo>
                    <a:cubicBezTo>
                      <a:pt x="41251" y="485266"/>
                      <a:pt x="2836" y="456933"/>
                      <a:pt x="0" y="402878"/>
                    </a:cubicBezTo>
                    <a:cubicBezTo>
                      <a:pt x="-26118" y="248379"/>
                      <a:pt x="30839" y="194232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-7546" y="31421"/>
                      <a:pt x="33427" y="994"/>
                      <a:pt x="80577" y="0"/>
                    </a:cubicBezTo>
                    <a:cubicBezTo>
                      <a:pt x="196145" y="-21650"/>
                      <a:pt x="423367" y="5018"/>
                      <a:pt x="562084" y="0"/>
                    </a:cubicBezTo>
                    <a:cubicBezTo>
                      <a:pt x="700801" y="-5018"/>
                      <a:pt x="885465" y="445"/>
                      <a:pt x="1002708" y="0"/>
                    </a:cubicBezTo>
                    <a:cubicBezTo>
                      <a:pt x="1119951" y="-445"/>
                      <a:pt x="1337777" y="6358"/>
                      <a:pt x="1443332" y="0"/>
                    </a:cubicBezTo>
                    <a:cubicBezTo>
                      <a:pt x="1486408" y="-4590"/>
                      <a:pt x="1524560" y="33666"/>
                      <a:pt x="1523909" y="80577"/>
                    </a:cubicBezTo>
                    <a:cubicBezTo>
                      <a:pt x="1560671" y="171853"/>
                      <a:pt x="1512543" y="268182"/>
                      <a:pt x="1523909" y="402878"/>
                    </a:cubicBezTo>
                    <a:cubicBezTo>
                      <a:pt x="1523708" y="445466"/>
                      <a:pt x="1485167" y="487160"/>
                      <a:pt x="1443332" y="483455"/>
                    </a:cubicBezTo>
                    <a:cubicBezTo>
                      <a:pt x="1283001" y="509583"/>
                      <a:pt x="1222043" y="469250"/>
                      <a:pt x="1016335" y="483455"/>
                    </a:cubicBezTo>
                    <a:cubicBezTo>
                      <a:pt x="810627" y="497660"/>
                      <a:pt x="787051" y="447481"/>
                      <a:pt x="562084" y="483455"/>
                    </a:cubicBezTo>
                    <a:cubicBezTo>
                      <a:pt x="337117" y="519429"/>
                      <a:pt x="296373" y="442875"/>
                      <a:pt x="80577" y="483455"/>
                    </a:cubicBezTo>
                    <a:cubicBezTo>
                      <a:pt x="45121" y="474517"/>
                      <a:pt x="9725" y="441108"/>
                      <a:pt x="0" y="402878"/>
                    </a:cubicBezTo>
                    <a:cubicBezTo>
                      <a:pt x="-37056" y="297725"/>
                      <a:pt x="29082" y="23695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Action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BB19D70-B061-CDCD-CF58-99D27316BF28}"/>
                </a:ext>
              </a:extLst>
            </p:cNvPr>
            <p:cNvGrpSpPr/>
            <p:nvPr/>
          </p:nvGrpSpPr>
          <p:grpSpPr>
            <a:xfrm>
              <a:off x="6855083" y="5446660"/>
              <a:ext cx="1800526" cy="689579"/>
              <a:chOff x="7202481" y="2104566"/>
              <a:chExt cx="1800526" cy="689579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062FF135-D548-0610-7685-D305D995D41A}"/>
                  </a:ext>
                </a:extLst>
              </p:cNvPr>
              <p:cNvSpPr/>
              <p:nvPr/>
            </p:nvSpPr>
            <p:spPr>
              <a:xfrm>
                <a:off x="7202481" y="2104566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62084 w 1523909"/>
                  <a:gd name="connsiteY2" fmla="*/ 0 h 483455"/>
                  <a:gd name="connsiteX3" fmla="*/ 989080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1029963 w 1523909"/>
                  <a:gd name="connsiteY8" fmla="*/ 483455 h 483455"/>
                  <a:gd name="connsiteX9" fmla="*/ 602966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4194" y="35102"/>
                      <a:pt x="37487" y="-2826"/>
                      <a:pt x="80577" y="0"/>
                    </a:cubicBezTo>
                    <a:cubicBezTo>
                      <a:pt x="253443" y="-41015"/>
                      <a:pt x="415219" y="11266"/>
                      <a:pt x="562084" y="0"/>
                    </a:cubicBezTo>
                    <a:cubicBezTo>
                      <a:pt x="708949" y="-11266"/>
                      <a:pt x="846138" y="8655"/>
                      <a:pt x="989080" y="0"/>
                    </a:cubicBezTo>
                    <a:cubicBezTo>
                      <a:pt x="1132022" y="-8655"/>
                      <a:pt x="1285203" y="12608"/>
                      <a:pt x="1443332" y="0"/>
                    </a:cubicBezTo>
                    <a:cubicBezTo>
                      <a:pt x="1483853" y="3313"/>
                      <a:pt x="1516246" y="26854"/>
                      <a:pt x="1523909" y="80577"/>
                    </a:cubicBezTo>
                    <a:cubicBezTo>
                      <a:pt x="1538198" y="236248"/>
                      <a:pt x="1502993" y="272767"/>
                      <a:pt x="1523909" y="402878"/>
                    </a:cubicBezTo>
                    <a:cubicBezTo>
                      <a:pt x="1524011" y="451587"/>
                      <a:pt x="1484044" y="477632"/>
                      <a:pt x="1443332" y="483455"/>
                    </a:cubicBezTo>
                    <a:cubicBezTo>
                      <a:pt x="1258641" y="529222"/>
                      <a:pt x="1223788" y="445139"/>
                      <a:pt x="1029963" y="483455"/>
                    </a:cubicBezTo>
                    <a:cubicBezTo>
                      <a:pt x="836138" y="521771"/>
                      <a:pt x="813867" y="432524"/>
                      <a:pt x="602966" y="483455"/>
                    </a:cubicBezTo>
                    <a:cubicBezTo>
                      <a:pt x="392065" y="534386"/>
                      <a:pt x="296568" y="431612"/>
                      <a:pt x="80577" y="483455"/>
                    </a:cubicBezTo>
                    <a:cubicBezTo>
                      <a:pt x="31267" y="473388"/>
                      <a:pt x="-12703" y="446082"/>
                      <a:pt x="0" y="402878"/>
                    </a:cubicBezTo>
                    <a:cubicBezTo>
                      <a:pt x="-19569" y="261526"/>
                      <a:pt x="26131" y="145511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995" y="35205"/>
                      <a:pt x="26495" y="-2422"/>
                      <a:pt x="80577" y="0"/>
                    </a:cubicBezTo>
                    <a:cubicBezTo>
                      <a:pt x="277059" y="-11551"/>
                      <a:pt x="312748" y="43918"/>
                      <a:pt x="493946" y="0"/>
                    </a:cubicBezTo>
                    <a:cubicBezTo>
                      <a:pt x="675144" y="-43918"/>
                      <a:pt x="796013" y="22152"/>
                      <a:pt x="907315" y="0"/>
                    </a:cubicBezTo>
                    <a:cubicBezTo>
                      <a:pt x="1018617" y="-22152"/>
                      <a:pt x="1264676" y="36798"/>
                      <a:pt x="1443332" y="0"/>
                    </a:cubicBezTo>
                    <a:cubicBezTo>
                      <a:pt x="1489346" y="9529"/>
                      <a:pt x="1521881" y="24308"/>
                      <a:pt x="1523909" y="80577"/>
                    </a:cubicBezTo>
                    <a:cubicBezTo>
                      <a:pt x="1536135" y="186160"/>
                      <a:pt x="1516304" y="261308"/>
                      <a:pt x="1523909" y="402878"/>
                    </a:cubicBezTo>
                    <a:cubicBezTo>
                      <a:pt x="1528525" y="448394"/>
                      <a:pt x="1479993" y="488051"/>
                      <a:pt x="1443332" y="483455"/>
                    </a:cubicBezTo>
                    <a:cubicBezTo>
                      <a:pt x="1238925" y="496946"/>
                      <a:pt x="1119308" y="446864"/>
                      <a:pt x="1016335" y="483455"/>
                    </a:cubicBezTo>
                    <a:cubicBezTo>
                      <a:pt x="913362" y="520046"/>
                      <a:pt x="727935" y="482052"/>
                      <a:pt x="589339" y="483455"/>
                    </a:cubicBezTo>
                    <a:cubicBezTo>
                      <a:pt x="450743" y="484858"/>
                      <a:pt x="317812" y="441961"/>
                      <a:pt x="80577" y="483455"/>
                    </a:cubicBezTo>
                    <a:cubicBezTo>
                      <a:pt x="47539" y="477818"/>
                      <a:pt x="1973" y="439932"/>
                      <a:pt x="0" y="402878"/>
                    </a:cubicBezTo>
                    <a:cubicBezTo>
                      <a:pt x="-7436" y="243509"/>
                      <a:pt x="17052" y="16888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82505698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Objectif</a:t>
                </a: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44C54EAF-650B-BBD9-566B-DC1191C63755}"/>
                  </a:ext>
                </a:extLst>
              </p:cNvPr>
              <p:cNvSpPr/>
              <p:nvPr/>
            </p:nvSpPr>
            <p:spPr>
              <a:xfrm>
                <a:off x="7340789" y="2207628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62084 w 1523909"/>
                  <a:gd name="connsiteY2" fmla="*/ 0 h 483455"/>
                  <a:gd name="connsiteX3" fmla="*/ 989080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1029963 w 1523909"/>
                  <a:gd name="connsiteY8" fmla="*/ 483455 h 483455"/>
                  <a:gd name="connsiteX9" fmla="*/ 602966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4194" y="35102"/>
                      <a:pt x="37487" y="-2826"/>
                      <a:pt x="80577" y="0"/>
                    </a:cubicBezTo>
                    <a:cubicBezTo>
                      <a:pt x="253443" y="-41015"/>
                      <a:pt x="415219" y="11266"/>
                      <a:pt x="562084" y="0"/>
                    </a:cubicBezTo>
                    <a:cubicBezTo>
                      <a:pt x="708949" y="-11266"/>
                      <a:pt x="846138" y="8655"/>
                      <a:pt x="989080" y="0"/>
                    </a:cubicBezTo>
                    <a:cubicBezTo>
                      <a:pt x="1132022" y="-8655"/>
                      <a:pt x="1285203" y="12608"/>
                      <a:pt x="1443332" y="0"/>
                    </a:cubicBezTo>
                    <a:cubicBezTo>
                      <a:pt x="1483853" y="3313"/>
                      <a:pt x="1516246" y="26854"/>
                      <a:pt x="1523909" y="80577"/>
                    </a:cubicBezTo>
                    <a:cubicBezTo>
                      <a:pt x="1538198" y="236248"/>
                      <a:pt x="1502993" y="272767"/>
                      <a:pt x="1523909" y="402878"/>
                    </a:cubicBezTo>
                    <a:cubicBezTo>
                      <a:pt x="1524011" y="451587"/>
                      <a:pt x="1484044" y="477632"/>
                      <a:pt x="1443332" y="483455"/>
                    </a:cubicBezTo>
                    <a:cubicBezTo>
                      <a:pt x="1258641" y="529222"/>
                      <a:pt x="1223788" y="445139"/>
                      <a:pt x="1029963" y="483455"/>
                    </a:cubicBezTo>
                    <a:cubicBezTo>
                      <a:pt x="836138" y="521771"/>
                      <a:pt x="813867" y="432524"/>
                      <a:pt x="602966" y="483455"/>
                    </a:cubicBezTo>
                    <a:cubicBezTo>
                      <a:pt x="392065" y="534386"/>
                      <a:pt x="296568" y="431612"/>
                      <a:pt x="80577" y="483455"/>
                    </a:cubicBezTo>
                    <a:cubicBezTo>
                      <a:pt x="31267" y="473388"/>
                      <a:pt x="-12703" y="446082"/>
                      <a:pt x="0" y="402878"/>
                    </a:cubicBezTo>
                    <a:cubicBezTo>
                      <a:pt x="-19569" y="261526"/>
                      <a:pt x="26131" y="145511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995" y="35205"/>
                      <a:pt x="26495" y="-2422"/>
                      <a:pt x="80577" y="0"/>
                    </a:cubicBezTo>
                    <a:cubicBezTo>
                      <a:pt x="277059" y="-11551"/>
                      <a:pt x="312748" y="43918"/>
                      <a:pt x="493946" y="0"/>
                    </a:cubicBezTo>
                    <a:cubicBezTo>
                      <a:pt x="675144" y="-43918"/>
                      <a:pt x="796013" y="22152"/>
                      <a:pt x="907315" y="0"/>
                    </a:cubicBezTo>
                    <a:cubicBezTo>
                      <a:pt x="1018617" y="-22152"/>
                      <a:pt x="1264676" y="36798"/>
                      <a:pt x="1443332" y="0"/>
                    </a:cubicBezTo>
                    <a:cubicBezTo>
                      <a:pt x="1489346" y="9529"/>
                      <a:pt x="1521881" y="24308"/>
                      <a:pt x="1523909" y="80577"/>
                    </a:cubicBezTo>
                    <a:cubicBezTo>
                      <a:pt x="1536135" y="186160"/>
                      <a:pt x="1516304" y="261308"/>
                      <a:pt x="1523909" y="402878"/>
                    </a:cubicBezTo>
                    <a:cubicBezTo>
                      <a:pt x="1528525" y="448394"/>
                      <a:pt x="1479993" y="488051"/>
                      <a:pt x="1443332" y="483455"/>
                    </a:cubicBezTo>
                    <a:cubicBezTo>
                      <a:pt x="1238925" y="496946"/>
                      <a:pt x="1119308" y="446864"/>
                      <a:pt x="1016335" y="483455"/>
                    </a:cubicBezTo>
                    <a:cubicBezTo>
                      <a:pt x="913362" y="520046"/>
                      <a:pt x="727935" y="482052"/>
                      <a:pt x="589339" y="483455"/>
                    </a:cubicBezTo>
                    <a:cubicBezTo>
                      <a:pt x="450743" y="484858"/>
                      <a:pt x="317812" y="441961"/>
                      <a:pt x="80577" y="483455"/>
                    </a:cubicBezTo>
                    <a:cubicBezTo>
                      <a:pt x="47539" y="477818"/>
                      <a:pt x="1973" y="439932"/>
                      <a:pt x="0" y="402878"/>
                    </a:cubicBezTo>
                    <a:cubicBezTo>
                      <a:pt x="-7436" y="243509"/>
                      <a:pt x="17052" y="16888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82505698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Objectif</a:t>
                </a: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0EC060F1-9EBA-B0E0-CE53-0A3E33E7AD94}"/>
                  </a:ext>
                </a:extLst>
              </p:cNvPr>
              <p:cNvSpPr/>
              <p:nvPr/>
            </p:nvSpPr>
            <p:spPr>
              <a:xfrm>
                <a:off x="7479098" y="2310690"/>
                <a:ext cx="1523909" cy="483455"/>
              </a:xfrm>
              <a:custGeom>
                <a:avLst/>
                <a:gdLst>
                  <a:gd name="connsiteX0" fmla="*/ 0 w 1523909"/>
                  <a:gd name="connsiteY0" fmla="*/ 80577 h 483455"/>
                  <a:gd name="connsiteX1" fmla="*/ 80577 w 1523909"/>
                  <a:gd name="connsiteY1" fmla="*/ 0 h 483455"/>
                  <a:gd name="connsiteX2" fmla="*/ 562084 w 1523909"/>
                  <a:gd name="connsiteY2" fmla="*/ 0 h 483455"/>
                  <a:gd name="connsiteX3" fmla="*/ 989080 w 1523909"/>
                  <a:gd name="connsiteY3" fmla="*/ 0 h 483455"/>
                  <a:gd name="connsiteX4" fmla="*/ 1443332 w 1523909"/>
                  <a:gd name="connsiteY4" fmla="*/ 0 h 483455"/>
                  <a:gd name="connsiteX5" fmla="*/ 1523909 w 1523909"/>
                  <a:gd name="connsiteY5" fmla="*/ 80577 h 483455"/>
                  <a:gd name="connsiteX6" fmla="*/ 1523909 w 1523909"/>
                  <a:gd name="connsiteY6" fmla="*/ 402878 h 483455"/>
                  <a:gd name="connsiteX7" fmla="*/ 1443332 w 1523909"/>
                  <a:gd name="connsiteY7" fmla="*/ 483455 h 483455"/>
                  <a:gd name="connsiteX8" fmla="*/ 1029963 w 1523909"/>
                  <a:gd name="connsiteY8" fmla="*/ 483455 h 483455"/>
                  <a:gd name="connsiteX9" fmla="*/ 602966 w 1523909"/>
                  <a:gd name="connsiteY9" fmla="*/ 483455 h 483455"/>
                  <a:gd name="connsiteX10" fmla="*/ 80577 w 1523909"/>
                  <a:gd name="connsiteY10" fmla="*/ 483455 h 483455"/>
                  <a:gd name="connsiteX11" fmla="*/ 0 w 1523909"/>
                  <a:gd name="connsiteY11" fmla="*/ 402878 h 483455"/>
                  <a:gd name="connsiteX12" fmla="*/ 0 w 1523909"/>
                  <a:gd name="connsiteY12" fmla="*/ 80577 h 483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23909" h="483455" fill="none" extrusionOk="0">
                    <a:moveTo>
                      <a:pt x="0" y="80577"/>
                    </a:moveTo>
                    <a:cubicBezTo>
                      <a:pt x="4194" y="35102"/>
                      <a:pt x="37487" y="-2826"/>
                      <a:pt x="80577" y="0"/>
                    </a:cubicBezTo>
                    <a:cubicBezTo>
                      <a:pt x="253443" y="-41015"/>
                      <a:pt x="415219" y="11266"/>
                      <a:pt x="562084" y="0"/>
                    </a:cubicBezTo>
                    <a:cubicBezTo>
                      <a:pt x="708949" y="-11266"/>
                      <a:pt x="846138" y="8655"/>
                      <a:pt x="989080" y="0"/>
                    </a:cubicBezTo>
                    <a:cubicBezTo>
                      <a:pt x="1132022" y="-8655"/>
                      <a:pt x="1285203" y="12608"/>
                      <a:pt x="1443332" y="0"/>
                    </a:cubicBezTo>
                    <a:cubicBezTo>
                      <a:pt x="1483853" y="3313"/>
                      <a:pt x="1516246" y="26854"/>
                      <a:pt x="1523909" y="80577"/>
                    </a:cubicBezTo>
                    <a:cubicBezTo>
                      <a:pt x="1538198" y="236248"/>
                      <a:pt x="1502993" y="272767"/>
                      <a:pt x="1523909" y="402878"/>
                    </a:cubicBezTo>
                    <a:cubicBezTo>
                      <a:pt x="1524011" y="451587"/>
                      <a:pt x="1484044" y="477632"/>
                      <a:pt x="1443332" y="483455"/>
                    </a:cubicBezTo>
                    <a:cubicBezTo>
                      <a:pt x="1258641" y="529222"/>
                      <a:pt x="1223788" y="445139"/>
                      <a:pt x="1029963" y="483455"/>
                    </a:cubicBezTo>
                    <a:cubicBezTo>
                      <a:pt x="836138" y="521771"/>
                      <a:pt x="813867" y="432524"/>
                      <a:pt x="602966" y="483455"/>
                    </a:cubicBezTo>
                    <a:cubicBezTo>
                      <a:pt x="392065" y="534386"/>
                      <a:pt x="296568" y="431612"/>
                      <a:pt x="80577" y="483455"/>
                    </a:cubicBezTo>
                    <a:cubicBezTo>
                      <a:pt x="31267" y="473388"/>
                      <a:pt x="-12703" y="446082"/>
                      <a:pt x="0" y="402878"/>
                    </a:cubicBezTo>
                    <a:cubicBezTo>
                      <a:pt x="-19569" y="261526"/>
                      <a:pt x="26131" y="145511"/>
                      <a:pt x="0" y="80577"/>
                    </a:cubicBezTo>
                    <a:close/>
                  </a:path>
                  <a:path w="1523909" h="483455" stroke="0" extrusionOk="0">
                    <a:moveTo>
                      <a:pt x="0" y="80577"/>
                    </a:moveTo>
                    <a:cubicBezTo>
                      <a:pt x="995" y="35205"/>
                      <a:pt x="26495" y="-2422"/>
                      <a:pt x="80577" y="0"/>
                    </a:cubicBezTo>
                    <a:cubicBezTo>
                      <a:pt x="277059" y="-11551"/>
                      <a:pt x="312748" y="43918"/>
                      <a:pt x="493946" y="0"/>
                    </a:cubicBezTo>
                    <a:cubicBezTo>
                      <a:pt x="675144" y="-43918"/>
                      <a:pt x="796013" y="22152"/>
                      <a:pt x="907315" y="0"/>
                    </a:cubicBezTo>
                    <a:cubicBezTo>
                      <a:pt x="1018617" y="-22152"/>
                      <a:pt x="1264676" y="36798"/>
                      <a:pt x="1443332" y="0"/>
                    </a:cubicBezTo>
                    <a:cubicBezTo>
                      <a:pt x="1489346" y="9529"/>
                      <a:pt x="1521881" y="24308"/>
                      <a:pt x="1523909" y="80577"/>
                    </a:cubicBezTo>
                    <a:cubicBezTo>
                      <a:pt x="1536135" y="186160"/>
                      <a:pt x="1516304" y="261308"/>
                      <a:pt x="1523909" y="402878"/>
                    </a:cubicBezTo>
                    <a:cubicBezTo>
                      <a:pt x="1528525" y="448394"/>
                      <a:pt x="1479993" y="488051"/>
                      <a:pt x="1443332" y="483455"/>
                    </a:cubicBezTo>
                    <a:cubicBezTo>
                      <a:pt x="1238925" y="496946"/>
                      <a:pt x="1119308" y="446864"/>
                      <a:pt x="1016335" y="483455"/>
                    </a:cubicBezTo>
                    <a:cubicBezTo>
                      <a:pt x="913362" y="520046"/>
                      <a:pt x="727935" y="482052"/>
                      <a:pt x="589339" y="483455"/>
                    </a:cubicBezTo>
                    <a:cubicBezTo>
                      <a:pt x="450743" y="484858"/>
                      <a:pt x="317812" y="441961"/>
                      <a:pt x="80577" y="483455"/>
                    </a:cubicBezTo>
                    <a:cubicBezTo>
                      <a:pt x="47539" y="477818"/>
                      <a:pt x="1973" y="439932"/>
                      <a:pt x="0" y="402878"/>
                    </a:cubicBezTo>
                    <a:cubicBezTo>
                      <a:pt x="-7436" y="243509"/>
                      <a:pt x="17052" y="168888"/>
                      <a:pt x="0" y="80577"/>
                    </a:cubicBezTo>
                    <a:close/>
                  </a:path>
                </a:pathLst>
              </a:custGeom>
              <a:ln w="73025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825056982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400" noProof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Consequence</a:t>
                </a:r>
              </a:p>
            </p:txBody>
          </p:sp>
        </p:grpSp>
        <p:sp>
          <p:nvSpPr>
            <p:cNvPr id="31" name="Can 30">
              <a:extLst>
                <a:ext uri="{FF2B5EF4-FFF2-40B4-BE49-F238E27FC236}">
                  <a16:creationId xmlns:a16="http://schemas.microsoft.com/office/drawing/2014/main" id="{41F46760-1249-459C-27A3-4A4609959EEC}"/>
                </a:ext>
              </a:extLst>
            </p:cNvPr>
            <p:cNvSpPr/>
            <p:nvPr/>
          </p:nvSpPr>
          <p:spPr>
            <a:xfrm>
              <a:off x="940211" y="4962196"/>
              <a:ext cx="7878335" cy="145208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noProof="0" dirty="0"/>
            </a:p>
          </p:txBody>
        </p:sp>
      </p:grpSp>
      <p:sp>
        <p:nvSpPr>
          <p:cNvPr id="32" name="Notched Right Arrow 31">
            <a:extLst>
              <a:ext uri="{FF2B5EF4-FFF2-40B4-BE49-F238E27FC236}">
                <a16:creationId xmlns:a16="http://schemas.microsoft.com/office/drawing/2014/main" id="{2A3B8930-816E-7ADB-8A10-430DC5B59BBB}"/>
              </a:ext>
            </a:extLst>
          </p:cNvPr>
          <p:cNvSpPr/>
          <p:nvPr/>
        </p:nvSpPr>
        <p:spPr>
          <a:xfrm rot="16200000" flipV="1">
            <a:off x="6474346" y="4181293"/>
            <a:ext cx="665067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A0C0F59-B790-70A6-226E-F5DD3CF614F6}"/>
              </a:ext>
            </a:extLst>
          </p:cNvPr>
          <p:cNvSpPr/>
          <p:nvPr/>
        </p:nvSpPr>
        <p:spPr>
          <a:xfrm>
            <a:off x="10442041" y="3386838"/>
            <a:ext cx="1030037" cy="335640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Criteria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A1DC29F-ED7E-826E-60F2-E6D9BDB92353}"/>
              </a:ext>
            </a:extLst>
          </p:cNvPr>
          <p:cNvCxnSpPr>
            <a:cxnSpLocks/>
            <a:stCxn id="21" idx="3"/>
            <a:endCxn id="33" idx="3"/>
          </p:cNvCxnSpPr>
          <p:nvPr/>
        </p:nvCxnSpPr>
        <p:spPr>
          <a:xfrm flipV="1">
            <a:off x="9463359" y="3554658"/>
            <a:ext cx="978682" cy="2785"/>
          </a:xfrm>
          <a:prstGeom prst="straightConnector1">
            <a:avLst/>
          </a:prstGeom>
          <a:ln w="60325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ED752B7-8258-F6B3-A1AE-505C989546DB}"/>
              </a:ext>
            </a:extLst>
          </p:cNvPr>
          <p:cNvSpPr txBox="1"/>
          <p:nvPr/>
        </p:nvSpPr>
        <p:spPr>
          <a:xfrm>
            <a:off x="10209532" y="2217536"/>
            <a:ext cx="1254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Memorisation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21B80E0-3391-04E7-3E39-6C761E47F1DA}"/>
              </a:ext>
            </a:extLst>
          </p:cNvPr>
          <p:cNvSpPr txBox="1"/>
          <p:nvPr/>
        </p:nvSpPr>
        <p:spPr>
          <a:xfrm>
            <a:off x="2756299" y="4160869"/>
            <a:ext cx="129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Abstraction / Clustering</a:t>
            </a:r>
          </a:p>
        </p:txBody>
      </p:sp>
      <p:sp>
        <p:nvSpPr>
          <p:cNvPr id="63" name="Footer Placeholder 3">
            <a:extLst>
              <a:ext uri="{FF2B5EF4-FFF2-40B4-BE49-F238E27FC236}">
                <a16:creationId xmlns:a16="http://schemas.microsoft.com/office/drawing/2014/main" id="{AD6EE462-8202-C772-E588-A5086DC9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3353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  <p:sp>
        <p:nvSpPr>
          <p:cNvPr id="4" name="U-Turn Arrow 3">
            <a:extLst>
              <a:ext uri="{FF2B5EF4-FFF2-40B4-BE49-F238E27FC236}">
                <a16:creationId xmlns:a16="http://schemas.microsoft.com/office/drawing/2014/main" id="{4FCFB9F7-9ABE-D8FF-6F5F-666C123925F0}"/>
              </a:ext>
            </a:extLst>
          </p:cNvPr>
          <p:cNvSpPr/>
          <p:nvPr/>
        </p:nvSpPr>
        <p:spPr>
          <a:xfrm rot="16200000" flipH="1" flipV="1">
            <a:off x="8595807" y="2803280"/>
            <a:ext cx="4324261" cy="2562478"/>
          </a:xfrm>
          <a:prstGeom prst="uturnArrow">
            <a:avLst>
              <a:gd name="adj1" fmla="val 5947"/>
              <a:gd name="adj2" fmla="val 12462"/>
              <a:gd name="adj3" fmla="val 13426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99124-6DFD-F5F0-E50F-4A84C17A1D08}"/>
              </a:ext>
            </a:extLst>
          </p:cNvPr>
          <p:cNvSpPr txBox="1"/>
          <p:nvPr/>
        </p:nvSpPr>
        <p:spPr>
          <a:xfrm>
            <a:off x="4521531" y="4895880"/>
            <a:ext cx="15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noProof="0" dirty="0"/>
              <a:t>Past memory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4FE5E9E-3D51-6E34-4FB0-660901BB433F}"/>
              </a:ext>
            </a:extLst>
          </p:cNvPr>
          <p:cNvSpPr/>
          <p:nvPr/>
        </p:nvSpPr>
        <p:spPr>
          <a:xfrm>
            <a:off x="217905" y="1666175"/>
            <a:ext cx="1088747" cy="523219"/>
          </a:xfrm>
          <a:custGeom>
            <a:avLst/>
            <a:gdLst>
              <a:gd name="connsiteX0" fmla="*/ 0 w 1088747"/>
              <a:gd name="connsiteY0" fmla="*/ 87205 h 523219"/>
              <a:gd name="connsiteX1" fmla="*/ 87205 w 1088747"/>
              <a:gd name="connsiteY1" fmla="*/ 0 h 523219"/>
              <a:gd name="connsiteX2" fmla="*/ 544374 w 1088747"/>
              <a:gd name="connsiteY2" fmla="*/ 0 h 523219"/>
              <a:gd name="connsiteX3" fmla="*/ 1001542 w 1088747"/>
              <a:gd name="connsiteY3" fmla="*/ 0 h 523219"/>
              <a:gd name="connsiteX4" fmla="*/ 1088747 w 1088747"/>
              <a:gd name="connsiteY4" fmla="*/ 87205 h 523219"/>
              <a:gd name="connsiteX5" fmla="*/ 1088747 w 1088747"/>
              <a:gd name="connsiteY5" fmla="*/ 436014 h 523219"/>
              <a:gd name="connsiteX6" fmla="*/ 1001542 w 1088747"/>
              <a:gd name="connsiteY6" fmla="*/ 523219 h 523219"/>
              <a:gd name="connsiteX7" fmla="*/ 535230 w 1088747"/>
              <a:gd name="connsiteY7" fmla="*/ 523219 h 523219"/>
              <a:gd name="connsiteX8" fmla="*/ 87205 w 1088747"/>
              <a:gd name="connsiteY8" fmla="*/ 523219 h 523219"/>
              <a:gd name="connsiteX9" fmla="*/ 0 w 1088747"/>
              <a:gd name="connsiteY9" fmla="*/ 436014 h 523219"/>
              <a:gd name="connsiteX10" fmla="*/ 0 w 1088747"/>
              <a:gd name="connsiteY10" fmla="*/ 87205 h 5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8747" h="523219" fill="none" extrusionOk="0">
                <a:moveTo>
                  <a:pt x="0" y="87205"/>
                </a:moveTo>
                <a:cubicBezTo>
                  <a:pt x="5356" y="45603"/>
                  <a:pt x="49358" y="-9031"/>
                  <a:pt x="87205" y="0"/>
                </a:cubicBezTo>
                <a:cubicBezTo>
                  <a:pt x="222524" y="-27174"/>
                  <a:pt x="373607" y="1850"/>
                  <a:pt x="544374" y="0"/>
                </a:cubicBezTo>
                <a:cubicBezTo>
                  <a:pt x="715141" y="-1850"/>
                  <a:pt x="902350" y="38303"/>
                  <a:pt x="1001542" y="0"/>
                </a:cubicBezTo>
                <a:cubicBezTo>
                  <a:pt x="1046070" y="-7408"/>
                  <a:pt x="1089706" y="26072"/>
                  <a:pt x="1088747" y="87205"/>
                </a:cubicBezTo>
                <a:cubicBezTo>
                  <a:pt x="1129310" y="229458"/>
                  <a:pt x="1070583" y="317774"/>
                  <a:pt x="1088747" y="436014"/>
                </a:cubicBezTo>
                <a:cubicBezTo>
                  <a:pt x="1084292" y="484359"/>
                  <a:pt x="1051939" y="519189"/>
                  <a:pt x="1001542" y="523219"/>
                </a:cubicBezTo>
                <a:cubicBezTo>
                  <a:pt x="770025" y="559423"/>
                  <a:pt x="632126" y="477668"/>
                  <a:pt x="535230" y="523219"/>
                </a:cubicBezTo>
                <a:cubicBezTo>
                  <a:pt x="438334" y="568770"/>
                  <a:pt x="200287" y="506050"/>
                  <a:pt x="87205" y="523219"/>
                </a:cubicBezTo>
                <a:cubicBezTo>
                  <a:pt x="38723" y="514586"/>
                  <a:pt x="6193" y="485467"/>
                  <a:pt x="0" y="436014"/>
                </a:cubicBezTo>
                <a:cubicBezTo>
                  <a:pt x="-5363" y="356074"/>
                  <a:pt x="31183" y="166805"/>
                  <a:pt x="0" y="87205"/>
                </a:cubicBezTo>
                <a:close/>
              </a:path>
              <a:path w="1088747" h="523219" stroke="0" extrusionOk="0">
                <a:moveTo>
                  <a:pt x="0" y="87205"/>
                </a:moveTo>
                <a:cubicBezTo>
                  <a:pt x="-2471" y="37519"/>
                  <a:pt x="35100" y="1480"/>
                  <a:pt x="87205" y="0"/>
                </a:cubicBezTo>
                <a:cubicBezTo>
                  <a:pt x="278516" y="-13626"/>
                  <a:pt x="436194" y="21198"/>
                  <a:pt x="562660" y="0"/>
                </a:cubicBezTo>
                <a:cubicBezTo>
                  <a:pt x="689126" y="-21198"/>
                  <a:pt x="876692" y="21419"/>
                  <a:pt x="1001542" y="0"/>
                </a:cubicBezTo>
                <a:cubicBezTo>
                  <a:pt x="1042537" y="-3921"/>
                  <a:pt x="1098163" y="43542"/>
                  <a:pt x="1088747" y="87205"/>
                </a:cubicBezTo>
                <a:cubicBezTo>
                  <a:pt x="1101830" y="216102"/>
                  <a:pt x="1065434" y="304649"/>
                  <a:pt x="1088747" y="436014"/>
                </a:cubicBezTo>
                <a:cubicBezTo>
                  <a:pt x="1094004" y="475621"/>
                  <a:pt x="1048042" y="524680"/>
                  <a:pt x="1001542" y="523219"/>
                </a:cubicBezTo>
                <a:cubicBezTo>
                  <a:pt x="833037" y="524311"/>
                  <a:pt x="637448" y="518336"/>
                  <a:pt x="544374" y="523219"/>
                </a:cubicBezTo>
                <a:cubicBezTo>
                  <a:pt x="451300" y="528102"/>
                  <a:pt x="241389" y="482223"/>
                  <a:pt x="87205" y="523219"/>
                </a:cubicBezTo>
                <a:cubicBezTo>
                  <a:pt x="32453" y="522842"/>
                  <a:pt x="942" y="481593"/>
                  <a:pt x="0" y="436014"/>
                </a:cubicBezTo>
                <a:cubicBezTo>
                  <a:pt x="-8313" y="344289"/>
                  <a:pt x="30971" y="181811"/>
                  <a:pt x="0" y="87205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Situation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EFE023-EABF-E575-87E2-E82D2BD758D8}"/>
              </a:ext>
            </a:extLst>
          </p:cNvPr>
          <p:cNvCxnSpPr>
            <a:cxnSpLocks/>
            <a:stCxn id="47" idx="3"/>
            <a:endCxn id="6" idx="1"/>
          </p:cNvCxnSpPr>
          <p:nvPr/>
        </p:nvCxnSpPr>
        <p:spPr>
          <a:xfrm>
            <a:off x="1306652" y="1927785"/>
            <a:ext cx="1322852" cy="24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23C0E0C-1B09-5735-E514-D706C8BAEFA9}"/>
              </a:ext>
            </a:extLst>
          </p:cNvPr>
          <p:cNvSpPr txBox="1"/>
          <p:nvPr/>
        </p:nvSpPr>
        <p:spPr>
          <a:xfrm>
            <a:off x="1318188" y="1979676"/>
            <a:ext cx="1252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noProof="0" dirty="0"/>
              <a:t>Interpretation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862F4A-4964-15D5-CBEB-A9771B62BBA9}"/>
              </a:ext>
            </a:extLst>
          </p:cNvPr>
          <p:cNvSpPr txBox="1"/>
          <p:nvPr/>
        </p:nvSpPr>
        <p:spPr>
          <a:xfrm>
            <a:off x="3505176" y="3604458"/>
            <a:ext cx="91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Selection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2FD443-E9A3-B94A-DFB5-943A6533FBB8}"/>
              </a:ext>
            </a:extLst>
          </p:cNvPr>
          <p:cNvSpPr txBox="1"/>
          <p:nvPr/>
        </p:nvSpPr>
        <p:spPr>
          <a:xfrm>
            <a:off x="136285" y="3297789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noProof="0" dirty="0"/>
              <a:t>Theory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DBFCD6-A2B7-C3F4-7CE2-32BC79BB6818}"/>
              </a:ext>
            </a:extLst>
          </p:cNvPr>
          <p:cNvSpPr txBox="1"/>
          <p:nvPr/>
        </p:nvSpPr>
        <p:spPr>
          <a:xfrm>
            <a:off x="9497173" y="357557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noProof="0" dirty="0"/>
              <a:t>Evaluation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88508B-1B26-F409-B26E-9CEE1EC308BC}"/>
              </a:ext>
            </a:extLst>
          </p:cNvPr>
          <p:cNvSpPr txBox="1"/>
          <p:nvPr/>
        </p:nvSpPr>
        <p:spPr>
          <a:xfrm>
            <a:off x="5498243" y="4121867"/>
            <a:ext cx="1036800" cy="51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noProof="0" dirty="0"/>
              <a:t>Causal theory</a:t>
            </a:r>
          </a:p>
        </p:txBody>
      </p:sp>
      <p:sp>
        <p:nvSpPr>
          <p:cNvPr id="73" name="Notched Right Arrow 72">
            <a:extLst>
              <a:ext uri="{FF2B5EF4-FFF2-40B4-BE49-F238E27FC236}">
                <a16:creationId xmlns:a16="http://schemas.microsoft.com/office/drawing/2014/main" id="{0CE50620-6944-5AB0-8517-5FF0B2418200}"/>
              </a:ext>
            </a:extLst>
          </p:cNvPr>
          <p:cNvSpPr/>
          <p:nvPr/>
        </p:nvSpPr>
        <p:spPr>
          <a:xfrm rot="10800000">
            <a:off x="6319609" y="2323495"/>
            <a:ext cx="1357801" cy="333036"/>
          </a:xfrm>
          <a:prstGeom prst="notched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9DB8887-3D59-10A3-C7EA-0C398BAA1152}"/>
              </a:ext>
            </a:extLst>
          </p:cNvPr>
          <p:cNvSpPr txBox="1"/>
          <p:nvPr/>
        </p:nvSpPr>
        <p:spPr>
          <a:xfrm>
            <a:off x="6259738" y="2554361"/>
            <a:ext cx="1424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noProof="0" dirty="0"/>
              <a:t>Corrections</a:t>
            </a:r>
          </a:p>
        </p:txBody>
      </p:sp>
      <p:sp>
        <p:nvSpPr>
          <p:cNvPr id="85" name="Notched Right Arrow 84">
            <a:extLst>
              <a:ext uri="{FF2B5EF4-FFF2-40B4-BE49-F238E27FC236}">
                <a16:creationId xmlns:a16="http://schemas.microsoft.com/office/drawing/2014/main" id="{60FB4116-E71F-523F-4134-4BE78BFEE993}"/>
              </a:ext>
            </a:extLst>
          </p:cNvPr>
          <p:cNvSpPr/>
          <p:nvPr/>
        </p:nvSpPr>
        <p:spPr>
          <a:xfrm rot="16200000" flipV="1">
            <a:off x="1962677" y="4192334"/>
            <a:ext cx="665067" cy="540985"/>
          </a:xfrm>
          <a:prstGeom prst="notchedRightArrow">
            <a:avLst>
              <a:gd name="adj1" fmla="val 50000"/>
              <a:gd name="adj2" fmla="val 52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51A8F57-E995-9FF1-726B-C9E938443F50}"/>
              </a:ext>
            </a:extLst>
          </p:cNvPr>
          <p:cNvCxnSpPr>
            <a:cxnSpLocks/>
            <a:stCxn id="64" idx="0"/>
            <a:endCxn id="36" idx="3"/>
          </p:cNvCxnSpPr>
          <p:nvPr/>
        </p:nvCxnSpPr>
        <p:spPr>
          <a:xfrm flipV="1">
            <a:off x="10688074" y="3729460"/>
            <a:ext cx="233817" cy="1238243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9B4CEA4-5848-1F73-7AAA-46250C721880}"/>
              </a:ext>
            </a:extLst>
          </p:cNvPr>
          <p:cNvSpPr/>
          <p:nvPr/>
        </p:nvSpPr>
        <p:spPr>
          <a:xfrm>
            <a:off x="9926119" y="4967703"/>
            <a:ext cx="1523909" cy="483455"/>
          </a:xfrm>
          <a:custGeom>
            <a:avLst/>
            <a:gdLst>
              <a:gd name="connsiteX0" fmla="*/ 0 w 1523909"/>
              <a:gd name="connsiteY0" fmla="*/ 80577 h 483455"/>
              <a:gd name="connsiteX1" fmla="*/ 80577 w 1523909"/>
              <a:gd name="connsiteY1" fmla="*/ 0 h 483455"/>
              <a:gd name="connsiteX2" fmla="*/ 548456 w 1523909"/>
              <a:gd name="connsiteY2" fmla="*/ 0 h 483455"/>
              <a:gd name="connsiteX3" fmla="*/ 1002708 w 1523909"/>
              <a:gd name="connsiteY3" fmla="*/ 0 h 483455"/>
              <a:gd name="connsiteX4" fmla="*/ 1443332 w 1523909"/>
              <a:gd name="connsiteY4" fmla="*/ 0 h 483455"/>
              <a:gd name="connsiteX5" fmla="*/ 1523909 w 1523909"/>
              <a:gd name="connsiteY5" fmla="*/ 80577 h 483455"/>
              <a:gd name="connsiteX6" fmla="*/ 1523909 w 1523909"/>
              <a:gd name="connsiteY6" fmla="*/ 402878 h 483455"/>
              <a:gd name="connsiteX7" fmla="*/ 1443332 w 1523909"/>
              <a:gd name="connsiteY7" fmla="*/ 483455 h 483455"/>
              <a:gd name="connsiteX8" fmla="*/ 975453 w 1523909"/>
              <a:gd name="connsiteY8" fmla="*/ 483455 h 483455"/>
              <a:gd name="connsiteX9" fmla="*/ 562084 w 1523909"/>
              <a:gd name="connsiteY9" fmla="*/ 483455 h 483455"/>
              <a:gd name="connsiteX10" fmla="*/ 80577 w 1523909"/>
              <a:gd name="connsiteY10" fmla="*/ 483455 h 483455"/>
              <a:gd name="connsiteX11" fmla="*/ 0 w 1523909"/>
              <a:gd name="connsiteY11" fmla="*/ 402878 h 483455"/>
              <a:gd name="connsiteX12" fmla="*/ 0 w 1523909"/>
              <a:gd name="connsiteY12" fmla="*/ 80577 h 48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909" h="483455" fill="none" extrusionOk="0">
                <a:moveTo>
                  <a:pt x="0" y="80577"/>
                </a:moveTo>
                <a:cubicBezTo>
                  <a:pt x="-4660" y="36841"/>
                  <a:pt x="30746" y="-3678"/>
                  <a:pt x="80577" y="0"/>
                </a:cubicBezTo>
                <a:cubicBezTo>
                  <a:pt x="248895" y="-47296"/>
                  <a:pt x="421663" y="1920"/>
                  <a:pt x="548456" y="0"/>
                </a:cubicBezTo>
                <a:cubicBezTo>
                  <a:pt x="675249" y="-1920"/>
                  <a:pt x="898732" y="38994"/>
                  <a:pt x="1002708" y="0"/>
                </a:cubicBezTo>
                <a:cubicBezTo>
                  <a:pt x="1106684" y="-38994"/>
                  <a:pt x="1298499" y="33901"/>
                  <a:pt x="1443332" y="0"/>
                </a:cubicBezTo>
                <a:cubicBezTo>
                  <a:pt x="1483136" y="193"/>
                  <a:pt x="1527780" y="29098"/>
                  <a:pt x="1523909" y="80577"/>
                </a:cubicBezTo>
                <a:cubicBezTo>
                  <a:pt x="1551479" y="238629"/>
                  <a:pt x="1514972" y="280593"/>
                  <a:pt x="1523909" y="402878"/>
                </a:cubicBezTo>
                <a:cubicBezTo>
                  <a:pt x="1529816" y="459075"/>
                  <a:pt x="1482489" y="486273"/>
                  <a:pt x="1443332" y="483455"/>
                </a:cubicBezTo>
                <a:cubicBezTo>
                  <a:pt x="1260139" y="521382"/>
                  <a:pt x="1151430" y="467079"/>
                  <a:pt x="975453" y="483455"/>
                </a:cubicBezTo>
                <a:cubicBezTo>
                  <a:pt x="799476" y="499831"/>
                  <a:pt x="706637" y="450318"/>
                  <a:pt x="562084" y="483455"/>
                </a:cubicBezTo>
                <a:cubicBezTo>
                  <a:pt x="417531" y="516592"/>
                  <a:pt x="314590" y="444140"/>
                  <a:pt x="80577" y="483455"/>
                </a:cubicBezTo>
                <a:cubicBezTo>
                  <a:pt x="41251" y="485266"/>
                  <a:pt x="2836" y="456933"/>
                  <a:pt x="0" y="402878"/>
                </a:cubicBezTo>
                <a:cubicBezTo>
                  <a:pt x="-26118" y="248379"/>
                  <a:pt x="30839" y="194232"/>
                  <a:pt x="0" y="80577"/>
                </a:cubicBezTo>
                <a:close/>
              </a:path>
              <a:path w="1523909" h="483455" stroke="0" extrusionOk="0">
                <a:moveTo>
                  <a:pt x="0" y="80577"/>
                </a:moveTo>
                <a:cubicBezTo>
                  <a:pt x="-7546" y="31421"/>
                  <a:pt x="33427" y="994"/>
                  <a:pt x="80577" y="0"/>
                </a:cubicBezTo>
                <a:cubicBezTo>
                  <a:pt x="196145" y="-21650"/>
                  <a:pt x="423367" y="5018"/>
                  <a:pt x="562084" y="0"/>
                </a:cubicBezTo>
                <a:cubicBezTo>
                  <a:pt x="700801" y="-5018"/>
                  <a:pt x="885465" y="445"/>
                  <a:pt x="1002708" y="0"/>
                </a:cubicBezTo>
                <a:cubicBezTo>
                  <a:pt x="1119951" y="-445"/>
                  <a:pt x="1337777" y="6358"/>
                  <a:pt x="1443332" y="0"/>
                </a:cubicBezTo>
                <a:cubicBezTo>
                  <a:pt x="1486408" y="-4590"/>
                  <a:pt x="1524560" y="33666"/>
                  <a:pt x="1523909" y="80577"/>
                </a:cubicBezTo>
                <a:cubicBezTo>
                  <a:pt x="1560671" y="171853"/>
                  <a:pt x="1512543" y="268182"/>
                  <a:pt x="1523909" y="402878"/>
                </a:cubicBezTo>
                <a:cubicBezTo>
                  <a:pt x="1523708" y="445466"/>
                  <a:pt x="1485167" y="487160"/>
                  <a:pt x="1443332" y="483455"/>
                </a:cubicBezTo>
                <a:cubicBezTo>
                  <a:pt x="1283001" y="509583"/>
                  <a:pt x="1222043" y="469250"/>
                  <a:pt x="1016335" y="483455"/>
                </a:cubicBezTo>
                <a:cubicBezTo>
                  <a:pt x="810627" y="497660"/>
                  <a:pt x="787051" y="447481"/>
                  <a:pt x="562084" y="483455"/>
                </a:cubicBezTo>
                <a:cubicBezTo>
                  <a:pt x="337117" y="519429"/>
                  <a:pt x="296373" y="442875"/>
                  <a:pt x="80577" y="483455"/>
                </a:cubicBezTo>
                <a:cubicBezTo>
                  <a:pt x="45121" y="474517"/>
                  <a:pt x="9725" y="441108"/>
                  <a:pt x="0" y="402878"/>
                </a:cubicBezTo>
                <a:cubicBezTo>
                  <a:pt x="-37056" y="297725"/>
                  <a:pt x="29082" y="236958"/>
                  <a:pt x="0" y="80577"/>
                </a:cubicBezTo>
                <a:close/>
              </a:path>
            </a:pathLst>
          </a:custGeom>
          <a:ln w="73025"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06161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0E49-60C9-7EDF-D8A7-B31227FF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Learning as layered feedback loops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93D0D-3306-2B89-B4E3-50CBA6B4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noProof="0" dirty="0"/>
              <a:t>2025-08-18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203618-0242-FEFB-831B-19B3E69CB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87" y="1685713"/>
            <a:ext cx="7772400" cy="4163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DDCBC-B003-0652-B397-0F5399B7A5BB}"/>
              </a:ext>
            </a:extLst>
          </p:cNvPr>
          <p:cNvSpPr txBox="1"/>
          <p:nvPr/>
        </p:nvSpPr>
        <p:spPr>
          <a:xfrm>
            <a:off x="1435396" y="6141650"/>
            <a:ext cx="1071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noProof="0" dirty="0">
                <a:hlinkClick r:id="rId3"/>
              </a:rPr>
              <a:t>https://aodnetwork.ca/triple-loop-learning-moving-beyond-the-pale-of-the-institutional-limits</a:t>
            </a:r>
            <a:r>
              <a:rPr lang="en-CA" sz="1200" noProof="0" dirty="0"/>
              <a:t>, according to Flood &amp; </a:t>
            </a:r>
            <a:r>
              <a:rPr lang="en-CA" sz="1200" noProof="0" dirty="0" err="1"/>
              <a:t>Romm</a:t>
            </a:r>
            <a:r>
              <a:rPr lang="en-CA" sz="1200" noProof="0" dirty="0"/>
              <a:t>, according to Bateson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344618D-5A9E-8276-E225-858BB19F9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CA" noProof="0" dirty="0"/>
              <a:t>Democracy as Scaled Collective Intelligence</a:t>
            </a:r>
          </a:p>
        </p:txBody>
      </p:sp>
    </p:spTree>
    <p:extLst>
      <p:ext uri="{BB962C8B-B14F-4D97-AF65-F5344CB8AC3E}">
        <p14:creationId xmlns:p14="http://schemas.microsoft.com/office/powerpoint/2010/main" val="216172380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light sales pitch" id="{91DF49F4-E60E-324F-AE79-356474AC7896}" vid="{9678BFF7-463C-2849-834B-FEC17EB382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1845F9-C5F4-4AA5-BA9E-EC2182E914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5BFCE94-6EC9-4D8E-89B6-C22DE7AD70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B084D-D430-4822-B3CB-DEADB2E7A5F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Monoline</Template>
  <TotalTime>7914</TotalTime>
  <Words>1643</Words>
  <Application>Microsoft Macintosh PowerPoint</Application>
  <PresentationFormat>Widescreen</PresentationFormat>
  <Paragraphs>473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Tenorite</vt:lpstr>
      <vt:lpstr>Monoline</vt:lpstr>
      <vt:lpstr>Democracy as a scaled collective intelligence process: points of vulnerability and augmentation</vt:lpstr>
      <vt:lpstr>Agenda</vt:lpstr>
      <vt:lpstr>Democracy as a rational decision mechanism</vt:lpstr>
      <vt:lpstr>Optimize decisions Based on an idealized decision model</vt:lpstr>
      <vt:lpstr>From the outside</vt:lpstr>
      <vt:lpstr>Private theory</vt:lpstr>
      <vt:lpstr>Corrections</vt:lpstr>
      <vt:lpstr>Theory from experience</vt:lpstr>
      <vt:lpstr>Learning as layered feedback loops</vt:lpstr>
      <vt:lpstr>Collective Decision</vt:lpstr>
      <vt:lpstr>Assumptions of the rational decision model</vt:lpstr>
      <vt:lpstr>DEMOCRACY AS SOCIAL NEGOTIATION</vt:lpstr>
      <vt:lpstr>Cognition as a social process</vt:lpstr>
      <vt:lpstr>Institutions as stewards of feedback loops</vt:lpstr>
      <vt:lpstr>Criteria: Why the institutions</vt:lpstr>
      <vt:lpstr>Scaling the learning process</vt:lpstr>
      <vt:lpstr>Where / WHEN to invest in dialogue</vt:lpstr>
      <vt:lpstr>Learning in the lifeworld  </vt:lpstr>
      <vt:lpstr>AI as a coordination mechanism </vt:lpstr>
      <vt:lpstr>Generative AI as compressed history</vt:lpstr>
      <vt:lpstr>The black box problem</vt:lpstr>
      <vt:lpstr>Human reactions to AI</vt:lpstr>
      <vt:lpstr>Hijacking the learning loops</vt:lpstr>
      <vt:lpstr>Whose conversation?</vt:lpstr>
      <vt:lpstr>Structured conversations: A step to an Augmented Collective Intelligence </vt:lpstr>
      <vt:lpstr>History of structured conversations</vt:lpstr>
      <vt:lpstr>Why structured?</vt:lpstr>
      <vt:lpstr>Structured AND PERSONAL AND Social</vt:lpstr>
      <vt:lpstr>roles for open Hybrid AI</vt:lpstr>
      <vt:lpstr>Requirements for transparency</vt:lpstr>
      <vt:lpstr>Requirements for adoption</vt:lpstr>
      <vt:lpstr>Past and Current projects</vt:lpstr>
      <vt:lpstr>An augmented social learning loop</vt:lpstr>
    </vt:vector>
  </TitlesOfParts>
  <Manager/>
  <Company>Conversence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Democracy as scaled collective intelligence</dc:title>
  <dc:subject/>
  <dc:creator>Marc-Antoine Parent</dc:creator>
  <cp:keywords/>
  <dc:description/>
  <cp:lastModifiedBy>Marc Antoine Parent</cp:lastModifiedBy>
  <cp:revision>157</cp:revision>
  <cp:lastPrinted>2025-08-18T12:11:16Z</cp:lastPrinted>
  <dcterms:created xsi:type="dcterms:W3CDTF">2025-03-18T13:58:46Z</dcterms:created>
  <dcterms:modified xsi:type="dcterms:W3CDTF">2025-08-21T13:30:37Z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Destination">
    <vt:lpwstr>The 6th International Workshop on Democracy &amp; AI</vt:lpwstr>
  </property>
</Properties>
</file>